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57" r:id="rId3"/>
    <p:sldId id="278" r:id="rId4"/>
    <p:sldId id="259" r:id="rId5"/>
    <p:sldId id="287" r:id="rId6"/>
    <p:sldId id="288" r:id="rId7"/>
    <p:sldId id="296" r:id="rId8"/>
    <p:sldId id="318" r:id="rId9"/>
    <p:sldId id="319" r:id="rId10"/>
    <p:sldId id="320" r:id="rId11"/>
    <p:sldId id="316" r:id="rId12"/>
    <p:sldId id="315" r:id="rId13"/>
    <p:sldId id="333" r:id="rId14"/>
    <p:sldId id="334" r:id="rId15"/>
    <p:sldId id="335" r:id="rId16"/>
    <p:sldId id="336" r:id="rId17"/>
    <p:sldId id="337" r:id="rId18"/>
    <p:sldId id="331" r:id="rId19"/>
    <p:sldId id="332" r:id="rId20"/>
    <p:sldId id="338" r:id="rId21"/>
    <p:sldId id="281" r:id="rId22"/>
    <p:sldId id="312" r:id="rId23"/>
    <p:sldId id="300" r:id="rId24"/>
    <p:sldId id="339" r:id="rId25"/>
    <p:sldId id="323" r:id="rId26"/>
    <p:sldId id="340" r:id="rId27"/>
    <p:sldId id="294" r:id="rId28"/>
    <p:sldId id="267" r:id="rId29"/>
    <p:sldId id="324" r:id="rId30"/>
    <p:sldId id="26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002"/>
    <a:srgbClr val="B31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3" autoAdjust="0"/>
    <p:restoredTop sz="86310" autoAdjust="0"/>
  </p:normalViewPr>
  <p:slideViewPr>
    <p:cSldViewPr>
      <p:cViewPr varScale="1">
        <p:scale>
          <a:sx n="74" d="100"/>
          <a:sy n="74" d="100"/>
        </p:scale>
        <p:origin x="1718" y="67"/>
      </p:cViewPr>
      <p:guideLst>
        <p:guide orient="horz" pos="2160"/>
        <p:guide pos="2880"/>
      </p:guideLst>
    </p:cSldViewPr>
  </p:slideViewPr>
  <p:notesTextViewPr>
    <p:cViewPr>
      <p:scale>
        <a:sx n="1" d="1"/>
        <a:sy n="1" d="1"/>
      </p:scale>
      <p:origin x="0" y="0"/>
    </p:cViewPr>
  </p:notesTextViewPr>
  <p:notesViewPr>
    <p:cSldViewPr>
      <p:cViewPr varScale="1">
        <p:scale>
          <a:sx n="81" d="100"/>
          <a:sy n="81" d="100"/>
        </p:scale>
        <p:origin x="-6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Sheet1!$A$4:$A$8</c:f>
              <c:strCache>
                <c:ptCount val="5"/>
                <c:pt idx="0">
                  <c:v>Space Heating</c:v>
                </c:pt>
                <c:pt idx="1">
                  <c:v>Water Heating</c:v>
                </c:pt>
                <c:pt idx="2">
                  <c:v>Appliances</c:v>
                </c:pt>
                <c:pt idx="3">
                  <c:v>Lighting</c:v>
                </c:pt>
                <c:pt idx="4">
                  <c:v>Space Cooling</c:v>
                </c:pt>
              </c:strCache>
            </c:strRef>
          </c:cat>
          <c:val>
            <c:numRef>
              <c:f>Sheet1!$B$4:$B$8</c:f>
              <c:numCache>
                <c:formatCode>"$"#,##0</c:formatCode>
                <c:ptCount val="5"/>
                <c:pt idx="0">
                  <c:v>1200</c:v>
                </c:pt>
                <c:pt idx="1">
                  <c:v>360</c:v>
                </c:pt>
                <c:pt idx="2">
                  <c:v>280</c:v>
                </c:pt>
                <c:pt idx="3">
                  <c:v>100</c:v>
                </c:pt>
                <c:pt idx="4">
                  <c:v>60</c:v>
                </c:pt>
              </c:numCache>
            </c:numRef>
          </c:val>
          <c:extLst>
            <c:ext xmlns:c16="http://schemas.microsoft.com/office/drawing/2014/chart" uri="{C3380CC4-5D6E-409C-BE32-E72D297353CC}">
              <c16:uniqueId val="{00000000-ABB9-47E4-8482-A5C16BF615B7}"/>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'[Chart in Microsoft Office PowerPoint]Sheet1'!$A$4:$A$8</c:f>
              <c:strCache>
                <c:ptCount val="5"/>
                <c:pt idx="0">
                  <c:v>Space Heating</c:v>
                </c:pt>
                <c:pt idx="1">
                  <c:v>Water Heating</c:v>
                </c:pt>
                <c:pt idx="2">
                  <c:v>Appliances</c:v>
                </c:pt>
                <c:pt idx="3">
                  <c:v>Lighting</c:v>
                </c:pt>
                <c:pt idx="4">
                  <c:v>Space Cooling</c:v>
                </c:pt>
              </c:strCache>
            </c:strRef>
          </c:cat>
          <c:val>
            <c:numRef>
              <c:f>'[Chart in Microsoft Office PowerPoint]Sheet1'!$B$4:$B$8</c:f>
              <c:numCache>
                <c:formatCode>"$"#,##0</c:formatCode>
                <c:ptCount val="5"/>
                <c:pt idx="0">
                  <c:v>2400</c:v>
                </c:pt>
                <c:pt idx="1">
                  <c:v>720</c:v>
                </c:pt>
                <c:pt idx="2">
                  <c:v>560</c:v>
                </c:pt>
                <c:pt idx="3">
                  <c:v>200</c:v>
                </c:pt>
                <c:pt idx="4">
                  <c:v>120</c:v>
                </c:pt>
              </c:numCache>
            </c:numRef>
          </c:val>
          <c:extLst>
            <c:ext xmlns:c16="http://schemas.microsoft.com/office/drawing/2014/chart" uri="{C3380CC4-5D6E-409C-BE32-E72D297353CC}">
              <c16:uniqueId val="{00000000-4F35-48F2-9F78-1EAE1F85B028}"/>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FD985A2-635B-4EAE-B24A-8B09425FA5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65165D0-7FE9-46DF-932E-F72CD7519228}">
      <dgm:prSet/>
      <dgm:spPr/>
      <dgm:t>
        <a:bodyPr/>
        <a:lstStyle/>
        <a:p>
          <a:r>
            <a:rPr lang="en-US"/>
            <a:t>Why energy use should matter to you!</a:t>
          </a:r>
        </a:p>
      </dgm:t>
    </dgm:pt>
    <dgm:pt modelId="{E6287D97-CB1B-4B47-82E9-130E074B16CB}" type="parTrans" cxnId="{A0D9D01F-2594-40CB-B846-68E14B4B509B}">
      <dgm:prSet/>
      <dgm:spPr/>
      <dgm:t>
        <a:bodyPr/>
        <a:lstStyle/>
        <a:p>
          <a:endParaRPr lang="en-US"/>
        </a:p>
      </dgm:t>
    </dgm:pt>
    <dgm:pt modelId="{F82FCA2F-DC1B-4160-A05A-2342CDE2C2DB}" type="sibTrans" cxnId="{A0D9D01F-2594-40CB-B846-68E14B4B509B}">
      <dgm:prSet/>
      <dgm:spPr/>
      <dgm:t>
        <a:bodyPr/>
        <a:lstStyle/>
        <a:p>
          <a:endParaRPr lang="en-US"/>
        </a:p>
      </dgm:t>
    </dgm:pt>
    <dgm:pt modelId="{1F5BFE43-96A2-4A11-881E-757D1F731E4E}">
      <dgm:prSet/>
      <dgm:spPr/>
      <dgm:t>
        <a:bodyPr/>
        <a:lstStyle/>
        <a:p>
          <a:r>
            <a:rPr lang="en-US"/>
            <a:t>Energy use and home structure</a:t>
          </a:r>
        </a:p>
      </dgm:t>
    </dgm:pt>
    <dgm:pt modelId="{80BD57C4-7785-4B87-9F65-D02310349B71}" type="parTrans" cxnId="{B2FB6A4D-1C4C-4C70-9541-932D45BF2152}">
      <dgm:prSet/>
      <dgm:spPr/>
      <dgm:t>
        <a:bodyPr/>
        <a:lstStyle/>
        <a:p>
          <a:endParaRPr lang="en-US"/>
        </a:p>
      </dgm:t>
    </dgm:pt>
    <dgm:pt modelId="{A4E1B989-3DEA-4DB2-9CBD-04AE8A8A49C0}" type="sibTrans" cxnId="{B2FB6A4D-1C4C-4C70-9541-932D45BF2152}">
      <dgm:prSet/>
      <dgm:spPr/>
      <dgm:t>
        <a:bodyPr/>
        <a:lstStyle/>
        <a:p>
          <a:endParaRPr lang="en-US"/>
        </a:p>
      </dgm:t>
    </dgm:pt>
    <dgm:pt modelId="{F18F6604-603A-424C-97BF-23E0652A9FB1}">
      <dgm:prSet/>
      <dgm:spPr/>
      <dgm:t>
        <a:bodyPr/>
        <a:lstStyle/>
        <a:p>
          <a:r>
            <a:rPr lang="en-US"/>
            <a:t>Understanding energy bills</a:t>
          </a:r>
        </a:p>
      </dgm:t>
    </dgm:pt>
    <dgm:pt modelId="{74FA9C28-DAB7-4F38-92B0-B85A7C26D135}" type="parTrans" cxnId="{01F99F7C-1BC0-4A2D-A0C5-F21468974F2A}">
      <dgm:prSet/>
      <dgm:spPr/>
      <dgm:t>
        <a:bodyPr/>
        <a:lstStyle/>
        <a:p>
          <a:endParaRPr lang="en-US"/>
        </a:p>
      </dgm:t>
    </dgm:pt>
    <dgm:pt modelId="{81521F93-6412-480B-90AE-394D7150BA84}" type="sibTrans" cxnId="{01F99F7C-1BC0-4A2D-A0C5-F21468974F2A}">
      <dgm:prSet/>
      <dgm:spPr/>
      <dgm:t>
        <a:bodyPr/>
        <a:lstStyle/>
        <a:p>
          <a:endParaRPr lang="en-US"/>
        </a:p>
      </dgm:t>
    </dgm:pt>
    <dgm:pt modelId="{4701AEBC-95EC-4D17-A377-A5ACDF43344E}">
      <dgm:prSet/>
      <dgm:spPr/>
      <dgm:t>
        <a:bodyPr/>
        <a:lstStyle/>
        <a:p>
          <a:r>
            <a:rPr lang="en-US"/>
            <a:t>Benefits of energy efficiency</a:t>
          </a:r>
        </a:p>
      </dgm:t>
    </dgm:pt>
    <dgm:pt modelId="{9C35418C-AA19-4047-AB6A-E9665E20B581}" type="parTrans" cxnId="{4ECF15B0-49FD-46B5-AEF0-4C60C04E0E63}">
      <dgm:prSet/>
      <dgm:spPr/>
      <dgm:t>
        <a:bodyPr/>
        <a:lstStyle/>
        <a:p>
          <a:endParaRPr lang="en-US"/>
        </a:p>
      </dgm:t>
    </dgm:pt>
    <dgm:pt modelId="{15DAD351-B8F2-4924-AB45-50C0086CFE06}" type="sibTrans" cxnId="{4ECF15B0-49FD-46B5-AEF0-4C60C04E0E63}">
      <dgm:prSet/>
      <dgm:spPr/>
      <dgm:t>
        <a:bodyPr/>
        <a:lstStyle/>
        <a:p>
          <a:endParaRPr lang="en-US"/>
        </a:p>
      </dgm:t>
    </dgm:pt>
    <dgm:pt modelId="{022B2A5B-BA62-4505-82C5-22A3178AC756}">
      <dgm:prSet/>
      <dgm:spPr/>
      <dgm:t>
        <a:bodyPr/>
        <a:lstStyle/>
        <a:p>
          <a:r>
            <a:rPr lang="en-US"/>
            <a:t>Common energy related housing issues in &lt;insert community&gt;</a:t>
          </a:r>
        </a:p>
      </dgm:t>
    </dgm:pt>
    <dgm:pt modelId="{5DE609B1-3BA8-42F7-96E9-5DD7F5F838EA}" type="parTrans" cxnId="{265CE46A-71B8-4CD1-9D9D-0AF4429C7105}">
      <dgm:prSet/>
      <dgm:spPr/>
      <dgm:t>
        <a:bodyPr/>
        <a:lstStyle/>
        <a:p>
          <a:endParaRPr lang="en-US"/>
        </a:p>
      </dgm:t>
    </dgm:pt>
    <dgm:pt modelId="{A474F0FF-7A65-463E-A2D3-4DF40667FBB4}" type="sibTrans" cxnId="{265CE46A-71B8-4CD1-9D9D-0AF4429C7105}">
      <dgm:prSet/>
      <dgm:spPr/>
      <dgm:t>
        <a:bodyPr/>
        <a:lstStyle/>
        <a:p>
          <a:endParaRPr lang="en-US"/>
        </a:p>
      </dgm:t>
    </dgm:pt>
    <dgm:pt modelId="{13782673-2A7F-498B-A2CD-1599775EDB03}">
      <dgm:prSet/>
      <dgm:spPr/>
      <dgm:t>
        <a:bodyPr/>
        <a:lstStyle/>
        <a:p>
          <a:r>
            <a:rPr lang="en-US"/>
            <a:t>Policy and procedure information</a:t>
          </a:r>
        </a:p>
      </dgm:t>
    </dgm:pt>
    <dgm:pt modelId="{1CEF08B6-47B4-47B3-A3D8-536FB2D268B1}" type="parTrans" cxnId="{66ADFDFB-4168-47B1-B793-AF39A4D95FEF}">
      <dgm:prSet/>
      <dgm:spPr/>
      <dgm:t>
        <a:bodyPr/>
        <a:lstStyle/>
        <a:p>
          <a:endParaRPr lang="en-US"/>
        </a:p>
      </dgm:t>
    </dgm:pt>
    <dgm:pt modelId="{E010D7B4-DD26-4099-902B-91F16EA26022}" type="sibTrans" cxnId="{66ADFDFB-4168-47B1-B793-AF39A4D95FEF}">
      <dgm:prSet/>
      <dgm:spPr/>
      <dgm:t>
        <a:bodyPr/>
        <a:lstStyle/>
        <a:p>
          <a:endParaRPr lang="en-US"/>
        </a:p>
      </dgm:t>
    </dgm:pt>
    <dgm:pt modelId="{0451521A-AAA4-4129-A1C3-57E72A66F8C1}" type="pres">
      <dgm:prSet presAssocID="{FFD985A2-635B-4EAE-B24A-8B09425FA5AA}" presName="root" presStyleCnt="0">
        <dgm:presLayoutVars>
          <dgm:dir/>
          <dgm:resizeHandles val="exact"/>
        </dgm:presLayoutVars>
      </dgm:prSet>
      <dgm:spPr/>
    </dgm:pt>
    <dgm:pt modelId="{17496BCA-F984-49B6-9D05-3037F947AF0C}" type="pres">
      <dgm:prSet presAssocID="{465165D0-7FE9-46DF-932E-F72CD7519228}" presName="compNode" presStyleCnt="0"/>
      <dgm:spPr/>
    </dgm:pt>
    <dgm:pt modelId="{7B2529AF-910B-4DCA-97D8-787100CF9697}" type="pres">
      <dgm:prSet presAssocID="{465165D0-7FE9-46DF-932E-F72CD7519228}" presName="bgRect" presStyleLbl="bgShp" presStyleIdx="0" presStyleCnt="6"/>
      <dgm:spPr/>
    </dgm:pt>
    <dgm:pt modelId="{DDF7C36F-0291-4540-B6E8-81849B6D679C}" type="pres">
      <dgm:prSet presAssocID="{465165D0-7FE9-46DF-932E-F72CD751922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0C9CC7ED-FBE3-456E-96DC-F7C50588B1A6}" type="pres">
      <dgm:prSet presAssocID="{465165D0-7FE9-46DF-932E-F72CD7519228}" presName="spaceRect" presStyleCnt="0"/>
      <dgm:spPr/>
    </dgm:pt>
    <dgm:pt modelId="{15B89725-5826-4DE5-A6B5-1A1CCCE3CE4E}" type="pres">
      <dgm:prSet presAssocID="{465165D0-7FE9-46DF-932E-F72CD7519228}" presName="parTx" presStyleLbl="revTx" presStyleIdx="0" presStyleCnt="6">
        <dgm:presLayoutVars>
          <dgm:chMax val="0"/>
          <dgm:chPref val="0"/>
        </dgm:presLayoutVars>
      </dgm:prSet>
      <dgm:spPr/>
    </dgm:pt>
    <dgm:pt modelId="{9730062B-C2D7-4822-A76F-22C8F14B6B48}" type="pres">
      <dgm:prSet presAssocID="{F82FCA2F-DC1B-4160-A05A-2342CDE2C2DB}" presName="sibTrans" presStyleCnt="0"/>
      <dgm:spPr/>
    </dgm:pt>
    <dgm:pt modelId="{8E3E0128-200C-44D2-9134-F94F058464ED}" type="pres">
      <dgm:prSet presAssocID="{1F5BFE43-96A2-4A11-881E-757D1F731E4E}" presName="compNode" presStyleCnt="0"/>
      <dgm:spPr/>
    </dgm:pt>
    <dgm:pt modelId="{7E212C29-A234-4514-9F39-1868FFECC504}" type="pres">
      <dgm:prSet presAssocID="{1F5BFE43-96A2-4A11-881E-757D1F731E4E}" presName="bgRect" presStyleLbl="bgShp" presStyleIdx="1" presStyleCnt="6"/>
      <dgm:spPr/>
    </dgm:pt>
    <dgm:pt modelId="{893EAB10-10D1-492D-B192-6FEFC4A8B09C}" type="pres">
      <dgm:prSet presAssocID="{1F5BFE43-96A2-4A11-881E-757D1F731E4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886873E-DA16-405E-8CA0-53D04789C5C3}" type="pres">
      <dgm:prSet presAssocID="{1F5BFE43-96A2-4A11-881E-757D1F731E4E}" presName="spaceRect" presStyleCnt="0"/>
      <dgm:spPr/>
    </dgm:pt>
    <dgm:pt modelId="{EC8590B4-8DAD-4C14-B874-D4A93309A841}" type="pres">
      <dgm:prSet presAssocID="{1F5BFE43-96A2-4A11-881E-757D1F731E4E}" presName="parTx" presStyleLbl="revTx" presStyleIdx="1" presStyleCnt="6">
        <dgm:presLayoutVars>
          <dgm:chMax val="0"/>
          <dgm:chPref val="0"/>
        </dgm:presLayoutVars>
      </dgm:prSet>
      <dgm:spPr/>
    </dgm:pt>
    <dgm:pt modelId="{1348D5D4-73DB-4265-ACD0-D46BC36BF847}" type="pres">
      <dgm:prSet presAssocID="{A4E1B989-3DEA-4DB2-9CBD-04AE8A8A49C0}" presName="sibTrans" presStyleCnt="0"/>
      <dgm:spPr/>
    </dgm:pt>
    <dgm:pt modelId="{B18C483C-05ED-4FAE-9373-A1F493DE0917}" type="pres">
      <dgm:prSet presAssocID="{F18F6604-603A-424C-97BF-23E0652A9FB1}" presName="compNode" presStyleCnt="0"/>
      <dgm:spPr/>
    </dgm:pt>
    <dgm:pt modelId="{2BDBC570-2804-4CA7-8F9B-A1A4EEB9CBAD}" type="pres">
      <dgm:prSet presAssocID="{F18F6604-603A-424C-97BF-23E0652A9FB1}" presName="bgRect" presStyleLbl="bgShp" presStyleIdx="2" presStyleCnt="6"/>
      <dgm:spPr/>
    </dgm:pt>
    <dgm:pt modelId="{8097CCAE-09F4-421A-8516-83E3B3B40F35}" type="pres">
      <dgm:prSet presAssocID="{F18F6604-603A-424C-97BF-23E0652A9F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F82E250-76CB-43B8-847A-335666F96306}" type="pres">
      <dgm:prSet presAssocID="{F18F6604-603A-424C-97BF-23E0652A9FB1}" presName="spaceRect" presStyleCnt="0"/>
      <dgm:spPr/>
    </dgm:pt>
    <dgm:pt modelId="{71D91289-FED5-4E33-A02D-8ED533BFF1A0}" type="pres">
      <dgm:prSet presAssocID="{F18F6604-603A-424C-97BF-23E0652A9FB1}" presName="parTx" presStyleLbl="revTx" presStyleIdx="2" presStyleCnt="6">
        <dgm:presLayoutVars>
          <dgm:chMax val="0"/>
          <dgm:chPref val="0"/>
        </dgm:presLayoutVars>
      </dgm:prSet>
      <dgm:spPr/>
    </dgm:pt>
    <dgm:pt modelId="{2A421EA9-171A-4B62-B8BB-52203C0EE90D}" type="pres">
      <dgm:prSet presAssocID="{81521F93-6412-480B-90AE-394D7150BA84}" presName="sibTrans" presStyleCnt="0"/>
      <dgm:spPr/>
    </dgm:pt>
    <dgm:pt modelId="{3678AC94-D96C-470A-8744-CFE5A9EA70E4}" type="pres">
      <dgm:prSet presAssocID="{4701AEBC-95EC-4D17-A377-A5ACDF43344E}" presName="compNode" presStyleCnt="0"/>
      <dgm:spPr/>
    </dgm:pt>
    <dgm:pt modelId="{65FDE1BA-D2DD-4F96-979B-D673EB07BDD4}" type="pres">
      <dgm:prSet presAssocID="{4701AEBC-95EC-4D17-A377-A5ACDF43344E}" presName="bgRect" presStyleLbl="bgShp" presStyleIdx="3" presStyleCnt="6"/>
      <dgm:spPr/>
    </dgm:pt>
    <dgm:pt modelId="{0E4D44D3-944D-497F-A5EC-E6E0B8C3E340}" type="pres">
      <dgm:prSet presAssocID="{4701AEBC-95EC-4D17-A377-A5ACDF43344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33FAAC5F-DD8B-4713-95AC-5A76D2C849B0}" type="pres">
      <dgm:prSet presAssocID="{4701AEBC-95EC-4D17-A377-A5ACDF43344E}" presName="spaceRect" presStyleCnt="0"/>
      <dgm:spPr/>
    </dgm:pt>
    <dgm:pt modelId="{5875FFB9-D46E-41E0-B7B0-758C91D9619F}" type="pres">
      <dgm:prSet presAssocID="{4701AEBC-95EC-4D17-A377-A5ACDF43344E}" presName="parTx" presStyleLbl="revTx" presStyleIdx="3" presStyleCnt="6">
        <dgm:presLayoutVars>
          <dgm:chMax val="0"/>
          <dgm:chPref val="0"/>
        </dgm:presLayoutVars>
      </dgm:prSet>
      <dgm:spPr/>
    </dgm:pt>
    <dgm:pt modelId="{AAEA202E-2D0D-4396-8336-2D984B983BC1}" type="pres">
      <dgm:prSet presAssocID="{15DAD351-B8F2-4924-AB45-50C0086CFE06}" presName="sibTrans" presStyleCnt="0"/>
      <dgm:spPr/>
    </dgm:pt>
    <dgm:pt modelId="{5577F5AD-748C-43DA-A395-6F5219DD2DFA}" type="pres">
      <dgm:prSet presAssocID="{022B2A5B-BA62-4505-82C5-22A3178AC756}" presName="compNode" presStyleCnt="0"/>
      <dgm:spPr/>
    </dgm:pt>
    <dgm:pt modelId="{3B99500B-0F6F-439A-A417-68D3D7D22860}" type="pres">
      <dgm:prSet presAssocID="{022B2A5B-BA62-4505-82C5-22A3178AC756}" presName="bgRect" presStyleLbl="bgShp" presStyleIdx="4" presStyleCnt="6"/>
      <dgm:spPr/>
    </dgm:pt>
    <dgm:pt modelId="{0FDBA82C-3A50-4234-B5F1-B1499E1ABA2E}" type="pres">
      <dgm:prSet presAssocID="{022B2A5B-BA62-4505-82C5-22A3178AC75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me"/>
        </a:ext>
      </dgm:extLst>
    </dgm:pt>
    <dgm:pt modelId="{9FF8D271-F003-44A3-B68B-A884CF2B9C5E}" type="pres">
      <dgm:prSet presAssocID="{022B2A5B-BA62-4505-82C5-22A3178AC756}" presName="spaceRect" presStyleCnt="0"/>
      <dgm:spPr/>
    </dgm:pt>
    <dgm:pt modelId="{527C6226-9A89-4772-BA8E-5001BD75F024}" type="pres">
      <dgm:prSet presAssocID="{022B2A5B-BA62-4505-82C5-22A3178AC756}" presName="parTx" presStyleLbl="revTx" presStyleIdx="4" presStyleCnt="6">
        <dgm:presLayoutVars>
          <dgm:chMax val="0"/>
          <dgm:chPref val="0"/>
        </dgm:presLayoutVars>
      </dgm:prSet>
      <dgm:spPr/>
    </dgm:pt>
    <dgm:pt modelId="{FC5AE504-6340-4F4A-8CCD-643FA119DF98}" type="pres">
      <dgm:prSet presAssocID="{A474F0FF-7A65-463E-A2D3-4DF40667FBB4}" presName="sibTrans" presStyleCnt="0"/>
      <dgm:spPr/>
    </dgm:pt>
    <dgm:pt modelId="{8B8464CF-5F5F-41EE-A8A8-6004D89C105C}" type="pres">
      <dgm:prSet presAssocID="{13782673-2A7F-498B-A2CD-1599775EDB03}" presName="compNode" presStyleCnt="0"/>
      <dgm:spPr/>
    </dgm:pt>
    <dgm:pt modelId="{067CA1DB-29B5-477A-BFFD-3E025BA9E6CF}" type="pres">
      <dgm:prSet presAssocID="{13782673-2A7F-498B-A2CD-1599775EDB03}" presName="bgRect" presStyleLbl="bgShp" presStyleIdx="5" presStyleCnt="6"/>
      <dgm:spPr/>
    </dgm:pt>
    <dgm:pt modelId="{68F8774F-585B-4CBF-AB14-8D578F103136}" type="pres">
      <dgm:prSet presAssocID="{13782673-2A7F-498B-A2CD-1599775EDB0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5126532C-2421-4E1A-AB4B-824D3DCF9931}" type="pres">
      <dgm:prSet presAssocID="{13782673-2A7F-498B-A2CD-1599775EDB03}" presName="spaceRect" presStyleCnt="0"/>
      <dgm:spPr/>
    </dgm:pt>
    <dgm:pt modelId="{23405610-1629-49A4-B40D-8ED35B45C7D8}" type="pres">
      <dgm:prSet presAssocID="{13782673-2A7F-498B-A2CD-1599775EDB03}" presName="parTx" presStyleLbl="revTx" presStyleIdx="5" presStyleCnt="6">
        <dgm:presLayoutVars>
          <dgm:chMax val="0"/>
          <dgm:chPref val="0"/>
        </dgm:presLayoutVars>
      </dgm:prSet>
      <dgm:spPr/>
    </dgm:pt>
  </dgm:ptLst>
  <dgm:cxnLst>
    <dgm:cxn modelId="{A0D9D01F-2594-40CB-B846-68E14B4B509B}" srcId="{FFD985A2-635B-4EAE-B24A-8B09425FA5AA}" destId="{465165D0-7FE9-46DF-932E-F72CD7519228}" srcOrd="0" destOrd="0" parTransId="{E6287D97-CB1B-4B47-82E9-130E074B16CB}" sibTransId="{F82FCA2F-DC1B-4160-A05A-2342CDE2C2DB}"/>
    <dgm:cxn modelId="{1EEA8625-0E30-43B5-A377-2923F599717F}" type="presOf" srcId="{1F5BFE43-96A2-4A11-881E-757D1F731E4E}" destId="{EC8590B4-8DAD-4C14-B874-D4A93309A841}" srcOrd="0" destOrd="0" presId="urn:microsoft.com/office/officeart/2018/2/layout/IconVerticalSolidList"/>
    <dgm:cxn modelId="{94640839-CD27-44C5-ADF6-283092F7418A}" type="presOf" srcId="{022B2A5B-BA62-4505-82C5-22A3178AC756}" destId="{527C6226-9A89-4772-BA8E-5001BD75F024}" srcOrd="0" destOrd="0" presId="urn:microsoft.com/office/officeart/2018/2/layout/IconVerticalSolidList"/>
    <dgm:cxn modelId="{265CE46A-71B8-4CD1-9D9D-0AF4429C7105}" srcId="{FFD985A2-635B-4EAE-B24A-8B09425FA5AA}" destId="{022B2A5B-BA62-4505-82C5-22A3178AC756}" srcOrd="4" destOrd="0" parTransId="{5DE609B1-3BA8-42F7-96E9-5DD7F5F838EA}" sibTransId="{A474F0FF-7A65-463E-A2D3-4DF40667FBB4}"/>
    <dgm:cxn modelId="{B2FB6A4D-1C4C-4C70-9541-932D45BF2152}" srcId="{FFD985A2-635B-4EAE-B24A-8B09425FA5AA}" destId="{1F5BFE43-96A2-4A11-881E-757D1F731E4E}" srcOrd="1" destOrd="0" parTransId="{80BD57C4-7785-4B87-9F65-D02310349B71}" sibTransId="{A4E1B989-3DEA-4DB2-9CBD-04AE8A8A49C0}"/>
    <dgm:cxn modelId="{01F99F7C-1BC0-4A2D-A0C5-F21468974F2A}" srcId="{FFD985A2-635B-4EAE-B24A-8B09425FA5AA}" destId="{F18F6604-603A-424C-97BF-23E0652A9FB1}" srcOrd="2" destOrd="0" parTransId="{74FA9C28-DAB7-4F38-92B0-B85A7C26D135}" sibTransId="{81521F93-6412-480B-90AE-394D7150BA84}"/>
    <dgm:cxn modelId="{646D2B98-7EE6-41CE-BA9D-EB8AE2D3461B}" type="presOf" srcId="{FFD985A2-635B-4EAE-B24A-8B09425FA5AA}" destId="{0451521A-AAA4-4129-A1C3-57E72A66F8C1}" srcOrd="0" destOrd="0" presId="urn:microsoft.com/office/officeart/2018/2/layout/IconVerticalSolidList"/>
    <dgm:cxn modelId="{5F210AA6-3B10-4B68-A2AF-6971E0246916}" type="presOf" srcId="{13782673-2A7F-498B-A2CD-1599775EDB03}" destId="{23405610-1629-49A4-B40D-8ED35B45C7D8}" srcOrd="0" destOrd="0" presId="urn:microsoft.com/office/officeart/2018/2/layout/IconVerticalSolidList"/>
    <dgm:cxn modelId="{4ECF15B0-49FD-46B5-AEF0-4C60C04E0E63}" srcId="{FFD985A2-635B-4EAE-B24A-8B09425FA5AA}" destId="{4701AEBC-95EC-4D17-A377-A5ACDF43344E}" srcOrd="3" destOrd="0" parTransId="{9C35418C-AA19-4047-AB6A-E9665E20B581}" sibTransId="{15DAD351-B8F2-4924-AB45-50C0086CFE06}"/>
    <dgm:cxn modelId="{A4F231D3-9038-49B0-94CC-691CBDEF3A7C}" type="presOf" srcId="{4701AEBC-95EC-4D17-A377-A5ACDF43344E}" destId="{5875FFB9-D46E-41E0-B7B0-758C91D9619F}" srcOrd="0" destOrd="0" presId="urn:microsoft.com/office/officeart/2018/2/layout/IconVerticalSolidList"/>
    <dgm:cxn modelId="{11AB00DC-F225-406C-A2D0-42C4E7DC05D7}" type="presOf" srcId="{F18F6604-603A-424C-97BF-23E0652A9FB1}" destId="{71D91289-FED5-4E33-A02D-8ED533BFF1A0}" srcOrd="0" destOrd="0" presId="urn:microsoft.com/office/officeart/2018/2/layout/IconVerticalSolidList"/>
    <dgm:cxn modelId="{386755FB-A81C-47D3-A5C2-D960772D2F92}" type="presOf" srcId="{465165D0-7FE9-46DF-932E-F72CD7519228}" destId="{15B89725-5826-4DE5-A6B5-1A1CCCE3CE4E}" srcOrd="0" destOrd="0" presId="urn:microsoft.com/office/officeart/2018/2/layout/IconVerticalSolidList"/>
    <dgm:cxn modelId="{66ADFDFB-4168-47B1-B793-AF39A4D95FEF}" srcId="{FFD985A2-635B-4EAE-B24A-8B09425FA5AA}" destId="{13782673-2A7F-498B-A2CD-1599775EDB03}" srcOrd="5" destOrd="0" parTransId="{1CEF08B6-47B4-47B3-A3D8-536FB2D268B1}" sibTransId="{E010D7B4-DD26-4099-902B-91F16EA26022}"/>
    <dgm:cxn modelId="{A863E8A7-19FB-4DFD-B37B-6D5A66BFDC43}" type="presParOf" srcId="{0451521A-AAA4-4129-A1C3-57E72A66F8C1}" destId="{17496BCA-F984-49B6-9D05-3037F947AF0C}" srcOrd="0" destOrd="0" presId="urn:microsoft.com/office/officeart/2018/2/layout/IconVerticalSolidList"/>
    <dgm:cxn modelId="{EDC71785-3791-4BB2-B5DB-B98AE942DD1F}" type="presParOf" srcId="{17496BCA-F984-49B6-9D05-3037F947AF0C}" destId="{7B2529AF-910B-4DCA-97D8-787100CF9697}" srcOrd="0" destOrd="0" presId="urn:microsoft.com/office/officeart/2018/2/layout/IconVerticalSolidList"/>
    <dgm:cxn modelId="{79A36148-31B8-438C-BCF1-944515047E77}" type="presParOf" srcId="{17496BCA-F984-49B6-9D05-3037F947AF0C}" destId="{DDF7C36F-0291-4540-B6E8-81849B6D679C}" srcOrd="1" destOrd="0" presId="urn:microsoft.com/office/officeart/2018/2/layout/IconVerticalSolidList"/>
    <dgm:cxn modelId="{250E5393-5BF0-4713-9813-C8B08DB2E0A3}" type="presParOf" srcId="{17496BCA-F984-49B6-9D05-3037F947AF0C}" destId="{0C9CC7ED-FBE3-456E-96DC-F7C50588B1A6}" srcOrd="2" destOrd="0" presId="urn:microsoft.com/office/officeart/2018/2/layout/IconVerticalSolidList"/>
    <dgm:cxn modelId="{8E68470E-1497-4186-A5F6-1EEA9337D397}" type="presParOf" srcId="{17496BCA-F984-49B6-9D05-3037F947AF0C}" destId="{15B89725-5826-4DE5-A6B5-1A1CCCE3CE4E}" srcOrd="3" destOrd="0" presId="urn:microsoft.com/office/officeart/2018/2/layout/IconVerticalSolidList"/>
    <dgm:cxn modelId="{88A1BA8E-4DC7-4E9D-B1B4-380CE3EEB817}" type="presParOf" srcId="{0451521A-AAA4-4129-A1C3-57E72A66F8C1}" destId="{9730062B-C2D7-4822-A76F-22C8F14B6B48}" srcOrd="1" destOrd="0" presId="urn:microsoft.com/office/officeart/2018/2/layout/IconVerticalSolidList"/>
    <dgm:cxn modelId="{921A0816-B1FB-4AF3-A055-93AB41BB0274}" type="presParOf" srcId="{0451521A-AAA4-4129-A1C3-57E72A66F8C1}" destId="{8E3E0128-200C-44D2-9134-F94F058464ED}" srcOrd="2" destOrd="0" presId="urn:microsoft.com/office/officeart/2018/2/layout/IconVerticalSolidList"/>
    <dgm:cxn modelId="{235594FA-F127-45F8-AFD8-FFE917D278C0}" type="presParOf" srcId="{8E3E0128-200C-44D2-9134-F94F058464ED}" destId="{7E212C29-A234-4514-9F39-1868FFECC504}" srcOrd="0" destOrd="0" presId="urn:microsoft.com/office/officeart/2018/2/layout/IconVerticalSolidList"/>
    <dgm:cxn modelId="{4EC7AA1E-F149-4544-824B-38DE329C1E3D}" type="presParOf" srcId="{8E3E0128-200C-44D2-9134-F94F058464ED}" destId="{893EAB10-10D1-492D-B192-6FEFC4A8B09C}" srcOrd="1" destOrd="0" presId="urn:microsoft.com/office/officeart/2018/2/layout/IconVerticalSolidList"/>
    <dgm:cxn modelId="{8F56BC53-3133-440A-B211-DB5101BBAA2A}" type="presParOf" srcId="{8E3E0128-200C-44D2-9134-F94F058464ED}" destId="{C886873E-DA16-405E-8CA0-53D04789C5C3}" srcOrd="2" destOrd="0" presId="urn:microsoft.com/office/officeart/2018/2/layout/IconVerticalSolidList"/>
    <dgm:cxn modelId="{1EB4C70A-2A3D-4C2E-A4FA-A54F2386D916}" type="presParOf" srcId="{8E3E0128-200C-44D2-9134-F94F058464ED}" destId="{EC8590B4-8DAD-4C14-B874-D4A93309A841}" srcOrd="3" destOrd="0" presId="urn:microsoft.com/office/officeart/2018/2/layout/IconVerticalSolidList"/>
    <dgm:cxn modelId="{F16B5147-C7F3-46E8-9516-0B38B95E1857}" type="presParOf" srcId="{0451521A-AAA4-4129-A1C3-57E72A66F8C1}" destId="{1348D5D4-73DB-4265-ACD0-D46BC36BF847}" srcOrd="3" destOrd="0" presId="urn:microsoft.com/office/officeart/2018/2/layout/IconVerticalSolidList"/>
    <dgm:cxn modelId="{38C1BECB-5F2B-4398-B44B-B4389CE0D95A}" type="presParOf" srcId="{0451521A-AAA4-4129-A1C3-57E72A66F8C1}" destId="{B18C483C-05ED-4FAE-9373-A1F493DE0917}" srcOrd="4" destOrd="0" presId="urn:microsoft.com/office/officeart/2018/2/layout/IconVerticalSolidList"/>
    <dgm:cxn modelId="{CAB6C2B6-632D-4B15-B800-A316B81D153C}" type="presParOf" srcId="{B18C483C-05ED-4FAE-9373-A1F493DE0917}" destId="{2BDBC570-2804-4CA7-8F9B-A1A4EEB9CBAD}" srcOrd="0" destOrd="0" presId="urn:microsoft.com/office/officeart/2018/2/layout/IconVerticalSolidList"/>
    <dgm:cxn modelId="{4C59951D-0BF1-406A-A8BF-5305FC7CA654}" type="presParOf" srcId="{B18C483C-05ED-4FAE-9373-A1F493DE0917}" destId="{8097CCAE-09F4-421A-8516-83E3B3B40F35}" srcOrd="1" destOrd="0" presId="urn:microsoft.com/office/officeart/2018/2/layout/IconVerticalSolidList"/>
    <dgm:cxn modelId="{A11261DB-F9A0-4C47-AD1E-FAA88B452F34}" type="presParOf" srcId="{B18C483C-05ED-4FAE-9373-A1F493DE0917}" destId="{AF82E250-76CB-43B8-847A-335666F96306}" srcOrd="2" destOrd="0" presId="urn:microsoft.com/office/officeart/2018/2/layout/IconVerticalSolidList"/>
    <dgm:cxn modelId="{4A6BAE92-36E1-4BD7-BD25-004C475BB339}" type="presParOf" srcId="{B18C483C-05ED-4FAE-9373-A1F493DE0917}" destId="{71D91289-FED5-4E33-A02D-8ED533BFF1A0}" srcOrd="3" destOrd="0" presId="urn:microsoft.com/office/officeart/2018/2/layout/IconVerticalSolidList"/>
    <dgm:cxn modelId="{07B9AF19-7A04-4EB0-A272-0A90E61B0B25}" type="presParOf" srcId="{0451521A-AAA4-4129-A1C3-57E72A66F8C1}" destId="{2A421EA9-171A-4B62-B8BB-52203C0EE90D}" srcOrd="5" destOrd="0" presId="urn:microsoft.com/office/officeart/2018/2/layout/IconVerticalSolidList"/>
    <dgm:cxn modelId="{EB9818D0-9FA3-43B6-8AF8-ED692C9A3B32}" type="presParOf" srcId="{0451521A-AAA4-4129-A1C3-57E72A66F8C1}" destId="{3678AC94-D96C-470A-8744-CFE5A9EA70E4}" srcOrd="6" destOrd="0" presId="urn:microsoft.com/office/officeart/2018/2/layout/IconVerticalSolidList"/>
    <dgm:cxn modelId="{4DFE7CD4-BA3B-4071-B3EC-A11DA0D2F3E8}" type="presParOf" srcId="{3678AC94-D96C-470A-8744-CFE5A9EA70E4}" destId="{65FDE1BA-D2DD-4F96-979B-D673EB07BDD4}" srcOrd="0" destOrd="0" presId="urn:microsoft.com/office/officeart/2018/2/layout/IconVerticalSolidList"/>
    <dgm:cxn modelId="{A5235EC8-6ED1-40A6-B202-131BBBE25F62}" type="presParOf" srcId="{3678AC94-D96C-470A-8744-CFE5A9EA70E4}" destId="{0E4D44D3-944D-497F-A5EC-E6E0B8C3E340}" srcOrd="1" destOrd="0" presId="urn:microsoft.com/office/officeart/2018/2/layout/IconVerticalSolidList"/>
    <dgm:cxn modelId="{1B900E82-9729-4CC1-8E1E-E025B8A60960}" type="presParOf" srcId="{3678AC94-D96C-470A-8744-CFE5A9EA70E4}" destId="{33FAAC5F-DD8B-4713-95AC-5A76D2C849B0}" srcOrd="2" destOrd="0" presId="urn:microsoft.com/office/officeart/2018/2/layout/IconVerticalSolidList"/>
    <dgm:cxn modelId="{88CB1CD3-580A-45DC-AC08-0E3D23F15800}" type="presParOf" srcId="{3678AC94-D96C-470A-8744-CFE5A9EA70E4}" destId="{5875FFB9-D46E-41E0-B7B0-758C91D9619F}" srcOrd="3" destOrd="0" presId="urn:microsoft.com/office/officeart/2018/2/layout/IconVerticalSolidList"/>
    <dgm:cxn modelId="{ADD09F97-4E51-471A-9BBD-73F4B4576FE0}" type="presParOf" srcId="{0451521A-AAA4-4129-A1C3-57E72A66F8C1}" destId="{AAEA202E-2D0D-4396-8336-2D984B983BC1}" srcOrd="7" destOrd="0" presId="urn:microsoft.com/office/officeart/2018/2/layout/IconVerticalSolidList"/>
    <dgm:cxn modelId="{C24BCBDC-B35C-474C-BAE1-B3A3E049481F}" type="presParOf" srcId="{0451521A-AAA4-4129-A1C3-57E72A66F8C1}" destId="{5577F5AD-748C-43DA-A395-6F5219DD2DFA}" srcOrd="8" destOrd="0" presId="urn:microsoft.com/office/officeart/2018/2/layout/IconVerticalSolidList"/>
    <dgm:cxn modelId="{A1C2181C-E966-433E-8B4E-E58E9E6E2975}" type="presParOf" srcId="{5577F5AD-748C-43DA-A395-6F5219DD2DFA}" destId="{3B99500B-0F6F-439A-A417-68D3D7D22860}" srcOrd="0" destOrd="0" presId="urn:microsoft.com/office/officeart/2018/2/layout/IconVerticalSolidList"/>
    <dgm:cxn modelId="{77A85A0E-8246-415B-8FE9-6C78192AE005}" type="presParOf" srcId="{5577F5AD-748C-43DA-A395-6F5219DD2DFA}" destId="{0FDBA82C-3A50-4234-B5F1-B1499E1ABA2E}" srcOrd="1" destOrd="0" presId="urn:microsoft.com/office/officeart/2018/2/layout/IconVerticalSolidList"/>
    <dgm:cxn modelId="{0ED3F799-0F4C-4589-A264-721701A90CCD}" type="presParOf" srcId="{5577F5AD-748C-43DA-A395-6F5219DD2DFA}" destId="{9FF8D271-F003-44A3-B68B-A884CF2B9C5E}" srcOrd="2" destOrd="0" presId="urn:microsoft.com/office/officeart/2018/2/layout/IconVerticalSolidList"/>
    <dgm:cxn modelId="{20117935-0C17-4E52-82FE-F654383CC1C0}" type="presParOf" srcId="{5577F5AD-748C-43DA-A395-6F5219DD2DFA}" destId="{527C6226-9A89-4772-BA8E-5001BD75F024}" srcOrd="3" destOrd="0" presId="urn:microsoft.com/office/officeart/2018/2/layout/IconVerticalSolidList"/>
    <dgm:cxn modelId="{35E5C8F9-A888-4DA9-A64B-057372C3D09B}" type="presParOf" srcId="{0451521A-AAA4-4129-A1C3-57E72A66F8C1}" destId="{FC5AE504-6340-4F4A-8CCD-643FA119DF98}" srcOrd="9" destOrd="0" presId="urn:microsoft.com/office/officeart/2018/2/layout/IconVerticalSolidList"/>
    <dgm:cxn modelId="{C1D3E8DF-C5AC-4A68-9F31-E727DB7CBCB7}" type="presParOf" srcId="{0451521A-AAA4-4129-A1C3-57E72A66F8C1}" destId="{8B8464CF-5F5F-41EE-A8A8-6004D89C105C}" srcOrd="10" destOrd="0" presId="urn:microsoft.com/office/officeart/2018/2/layout/IconVerticalSolidList"/>
    <dgm:cxn modelId="{F7586432-4DD1-4839-9901-DD37748775C4}" type="presParOf" srcId="{8B8464CF-5F5F-41EE-A8A8-6004D89C105C}" destId="{067CA1DB-29B5-477A-BFFD-3E025BA9E6CF}" srcOrd="0" destOrd="0" presId="urn:microsoft.com/office/officeart/2018/2/layout/IconVerticalSolidList"/>
    <dgm:cxn modelId="{2DC44D9B-6550-4EF6-A256-C6A256C9108C}" type="presParOf" srcId="{8B8464CF-5F5F-41EE-A8A8-6004D89C105C}" destId="{68F8774F-585B-4CBF-AB14-8D578F103136}" srcOrd="1" destOrd="0" presId="urn:microsoft.com/office/officeart/2018/2/layout/IconVerticalSolidList"/>
    <dgm:cxn modelId="{DF8E0E65-32F9-4EE2-B27B-644944A015F2}" type="presParOf" srcId="{8B8464CF-5F5F-41EE-A8A8-6004D89C105C}" destId="{5126532C-2421-4E1A-AB4B-824D3DCF9931}" srcOrd="2" destOrd="0" presId="urn:microsoft.com/office/officeart/2018/2/layout/IconVerticalSolidList"/>
    <dgm:cxn modelId="{45C8F4C1-38C2-46ED-B93E-65A41E77DE1C}" type="presParOf" srcId="{8B8464CF-5F5F-41EE-A8A8-6004D89C105C}" destId="{23405610-1629-49A4-B40D-8ED35B45C7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99C287-74D7-4545-B9B7-4E183F5F7F8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A8026032-E991-434F-9C31-B852AAF9B2EB}">
      <dgm:prSet/>
      <dgm:spPr/>
      <dgm:t>
        <a:bodyPr/>
        <a:lstStyle/>
        <a:p>
          <a:r>
            <a:rPr lang="en-US"/>
            <a:t>The energy supply in &lt;insert community&gt; comes from:</a:t>
          </a:r>
        </a:p>
      </dgm:t>
    </dgm:pt>
    <dgm:pt modelId="{8E47E008-DC8B-4587-B465-D6C5641DFDB6}" type="parTrans" cxnId="{FA1D0C37-5344-4F3C-830D-7FB9D5A85012}">
      <dgm:prSet/>
      <dgm:spPr/>
      <dgm:t>
        <a:bodyPr/>
        <a:lstStyle/>
        <a:p>
          <a:endParaRPr lang="en-US"/>
        </a:p>
      </dgm:t>
    </dgm:pt>
    <dgm:pt modelId="{7B7FD1A7-5FB9-4B26-9CF2-033F3DF73EAD}" type="sibTrans" cxnId="{FA1D0C37-5344-4F3C-830D-7FB9D5A85012}">
      <dgm:prSet/>
      <dgm:spPr/>
      <dgm:t>
        <a:bodyPr/>
        <a:lstStyle/>
        <a:p>
          <a:endParaRPr lang="en-US"/>
        </a:p>
      </dgm:t>
    </dgm:pt>
    <dgm:pt modelId="{487D11B1-2225-451A-8292-813699FDE121}">
      <dgm:prSet/>
      <dgm:spPr/>
      <dgm:t>
        <a:bodyPr/>
        <a:lstStyle/>
        <a:p>
          <a:r>
            <a:rPr lang="en-US"/>
            <a:t>Natural gas </a:t>
          </a:r>
        </a:p>
      </dgm:t>
    </dgm:pt>
    <dgm:pt modelId="{DD3665AF-E525-4969-8DD8-A39DB4831017}" type="parTrans" cxnId="{5AE80DDB-D7D1-47B3-A253-B867907256D4}">
      <dgm:prSet/>
      <dgm:spPr/>
      <dgm:t>
        <a:bodyPr/>
        <a:lstStyle/>
        <a:p>
          <a:endParaRPr lang="en-US"/>
        </a:p>
      </dgm:t>
    </dgm:pt>
    <dgm:pt modelId="{A4B9A273-85B2-45CF-8F5E-963DC5DB61D0}" type="sibTrans" cxnId="{5AE80DDB-D7D1-47B3-A253-B867907256D4}">
      <dgm:prSet/>
      <dgm:spPr/>
      <dgm:t>
        <a:bodyPr/>
        <a:lstStyle/>
        <a:p>
          <a:endParaRPr lang="en-US"/>
        </a:p>
      </dgm:t>
    </dgm:pt>
    <dgm:pt modelId="{8F77B4EF-1497-4492-BCA8-3FE6D211A58D}">
      <dgm:prSet/>
      <dgm:spPr/>
      <dgm:t>
        <a:bodyPr/>
        <a:lstStyle/>
        <a:p>
          <a:r>
            <a:rPr lang="en-US"/>
            <a:t>Typically found above petroleum resources</a:t>
          </a:r>
        </a:p>
      </dgm:t>
    </dgm:pt>
    <dgm:pt modelId="{B89D749B-2E50-428A-945B-357925820E1B}" type="parTrans" cxnId="{4917FE3F-C75A-4A88-83A1-D1F2E18969BA}">
      <dgm:prSet/>
      <dgm:spPr/>
      <dgm:t>
        <a:bodyPr/>
        <a:lstStyle/>
        <a:p>
          <a:endParaRPr lang="en-US"/>
        </a:p>
      </dgm:t>
    </dgm:pt>
    <dgm:pt modelId="{C89B4219-4442-424A-99B4-0693847751D5}" type="sibTrans" cxnId="{4917FE3F-C75A-4A88-83A1-D1F2E18969BA}">
      <dgm:prSet/>
      <dgm:spPr/>
      <dgm:t>
        <a:bodyPr/>
        <a:lstStyle/>
        <a:p>
          <a:endParaRPr lang="en-US"/>
        </a:p>
      </dgm:t>
    </dgm:pt>
    <dgm:pt modelId="{09D9E910-0BF3-48F7-9F29-B593E1C54C0D}">
      <dgm:prSet/>
      <dgm:spPr/>
      <dgm:t>
        <a:bodyPr/>
        <a:lstStyle/>
        <a:p>
          <a:r>
            <a:rPr lang="en-US"/>
            <a:t>Propane </a:t>
          </a:r>
        </a:p>
      </dgm:t>
    </dgm:pt>
    <dgm:pt modelId="{950C0899-373A-4B3E-8437-54A4967E1198}" type="parTrans" cxnId="{63DE25F3-48DD-41F2-AADB-A1FBBE3A9328}">
      <dgm:prSet/>
      <dgm:spPr/>
      <dgm:t>
        <a:bodyPr/>
        <a:lstStyle/>
        <a:p>
          <a:endParaRPr lang="en-US"/>
        </a:p>
      </dgm:t>
    </dgm:pt>
    <dgm:pt modelId="{0C73CAAB-7632-4754-B411-DB3193BECCD9}" type="sibTrans" cxnId="{63DE25F3-48DD-41F2-AADB-A1FBBE3A9328}">
      <dgm:prSet/>
      <dgm:spPr/>
      <dgm:t>
        <a:bodyPr/>
        <a:lstStyle/>
        <a:p>
          <a:endParaRPr lang="en-US"/>
        </a:p>
      </dgm:t>
    </dgm:pt>
    <dgm:pt modelId="{325B1AD6-095A-471D-8743-D8FB378E9FF6}">
      <dgm:prSet/>
      <dgm:spPr/>
      <dgm:t>
        <a:bodyPr/>
        <a:lstStyle/>
        <a:p>
          <a:r>
            <a:rPr lang="en-US"/>
            <a:t>Byproduct of natural gas processing and petroleum refining</a:t>
          </a:r>
        </a:p>
      </dgm:t>
    </dgm:pt>
    <dgm:pt modelId="{1B4BC81D-12D3-4209-9203-925B0713E63E}" type="parTrans" cxnId="{6DB65A67-8454-4EB8-A033-E238159753A6}">
      <dgm:prSet/>
      <dgm:spPr/>
      <dgm:t>
        <a:bodyPr/>
        <a:lstStyle/>
        <a:p>
          <a:endParaRPr lang="en-US"/>
        </a:p>
      </dgm:t>
    </dgm:pt>
    <dgm:pt modelId="{862E027E-A255-4AAC-8964-736C41C700DF}" type="sibTrans" cxnId="{6DB65A67-8454-4EB8-A033-E238159753A6}">
      <dgm:prSet/>
      <dgm:spPr/>
      <dgm:t>
        <a:bodyPr/>
        <a:lstStyle/>
        <a:p>
          <a:endParaRPr lang="en-US"/>
        </a:p>
      </dgm:t>
    </dgm:pt>
    <dgm:pt modelId="{A3BFEE97-D616-4944-9F62-D8E06119C3D5}">
      <dgm:prSet/>
      <dgm:spPr/>
      <dgm:t>
        <a:bodyPr/>
        <a:lstStyle/>
        <a:p>
          <a:r>
            <a:rPr lang="en-US"/>
            <a:t>Electricity </a:t>
          </a:r>
        </a:p>
      </dgm:t>
    </dgm:pt>
    <dgm:pt modelId="{6804C7C1-AC77-43D0-88FB-E1081584A724}" type="parTrans" cxnId="{6624D98B-C847-4ED3-9A70-BAA5A4148DBA}">
      <dgm:prSet/>
      <dgm:spPr/>
      <dgm:t>
        <a:bodyPr/>
        <a:lstStyle/>
        <a:p>
          <a:endParaRPr lang="en-US"/>
        </a:p>
      </dgm:t>
    </dgm:pt>
    <dgm:pt modelId="{F72FCB07-77A4-4D39-B9B6-9705829BC06F}" type="sibTrans" cxnId="{6624D98B-C847-4ED3-9A70-BAA5A4148DBA}">
      <dgm:prSet/>
      <dgm:spPr/>
      <dgm:t>
        <a:bodyPr/>
        <a:lstStyle/>
        <a:p>
          <a:endParaRPr lang="en-US"/>
        </a:p>
      </dgm:t>
    </dgm:pt>
    <dgm:pt modelId="{5D1E1474-FC01-4D2B-A211-D4BCF15B62FC}">
      <dgm:prSet/>
      <dgm:spPr/>
      <dgm:t>
        <a:bodyPr/>
        <a:lstStyle/>
        <a:p>
          <a:r>
            <a:rPr lang="en-US"/>
            <a:t>Hydroelectricity and/or diesel generation in remote communities</a:t>
          </a:r>
        </a:p>
      </dgm:t>
    </dgm:pt>
    <dgm:pt modelId="{A392248E-1AF0-41D2-A122-4AB68B4A40B5}" type="parTrans" cxnId="{366DE7EF-61B0-4AB2-8C49-A8C1216DCAD9}">
      <dgm:prSet/>
      <dgm:spPr/>
      <dgm:t>
        <a:bodyPr/>
        <a:lstStyle/>
        <a:p>
          <a:endParaRPr lang="en-US"/>
        </a:p>
      </dgm:t>
    </dgm:pt>
    <dgm:pt modelId="{AF4FEDD9-989F-4A0D-9D99-E94B1194463A}" type="sibTrans" cxnId="{366DE7EF-61B0-4AB2-8C49-A8C1216DCAD9}">
      <dgm:prSet/>
      <dgm:spPr/>
      <dgm:t>
        <a:bodyPr/>
        <a:lstStyle/>
        <a:p>
          <a:endParaRPr lang="en-US"/>
        </a:p>
      </dgm:t>
    </dgm:pt>
    <dgm:pt modelId="{E90BC04D-D811-45FF-AC62-31BE149DDFC7}">
      <dgm:prSet/>
      <dgm:spPr/>
      <dgm:t>
        <a:bodyPr/>
        <a:lstStyle/>
        <a:p>
          <a:r>
            <a:rPr lang="en-US"/>
            <a:t>Wood </a:t>
          </a:r>
        </a:p>
      </dgm:t>
    </dgm:pt>
    <dgm:pt modelId="{99552606-4306-4251-BD14-4C14BFB26D65}" type="parTrans" cxnId="{4674A7F6-DB9A-406A-84FC-91EAF7277D0B}">
      <dgm:prSet/>
      <dgm:spPr/>
      <dgm:t>
        <a:bodyPr/>
        <a:lstStyle/>
        <a:p>
          <a:endParaRPr lang="en-US"/>
        </a:p>
      </dgm:t>
    </dgm:pt>
    <dgm:pt modelId="{43BDDCA0-0E2C-44DF-8745-935EAA7CE616}" type="sibTrans" cxnId="{4674A7F6-DB9A-406A-84FC-91EAF7277D0B}">
      <dgm:prSet/>
      <dgm:spPr/>
      <dgm:t>
        <a:bodyPr/>
        <a:lstStyle/>
        <a:p>
          <a:endParaRPr lang="en-US"/>
        </a:p>
      </dgm:t>
    </dgm:pt>
    <dgm:pt modelId="{B620AF16-EF37-4204-A63F-CDC050A17777}">
      <dgm:prSet/>
      <dgm:spPr/>
      <dgm:t>
        <a:bodyPr/>
        <a:lstStyle/>
        <a:p>
          <a:r>
            <a:rPr lang="en-US"/>
            <a:t>Locally sourced and used</a:t>
          </a:r>
        </a:p>
      </dgm:t>
    </dgm:pt>
    <dgm:pt modelId="{1446398D-5CFE-4C20-927C-739EACA719A8}" type="parTrans" cxnId="{D94F225C-FFED-4E39-984B-B22DC42455C6}">
      <dgm:prSet/>
      <dgm:spPr/>
      <dgm:t>
        <a:bodyPr/>
        <a:lstStyle/>
        <a:p>
          <a:endParaRPr lang="en-US"/>
        </a:p>
      </dgm:t>
    </dgm:pt>
    <dgm:pt modelId="{8755F28C-E86D-43FC-8065-E7E0681A6C45}" type="sibTrans" cxnId="{D94F225C-FFED-4E39-984B-B22DC42455C6}">
      <dgm:prSet/>
      <dgm:spPr/>
      <dgm:t>
        <a:bodyPr/>
        <a:lstStyle/>
        <a:p>
          <a:endParaRPr lang="en-US"/>
        </a:p>
      </dgm:t>
    </dgm:pt>
    <dgm:pt modelId="{17A2EDA7-C633-4BCE-A361-681EAB4B30C1}" type="pres">
      <dgm:prSet presAssocID="{FD99C287-74D7-4545-B9B7-4E183F5F7F89}" presName="Name0" presStyleCnt="0">
        <dgm:presLayoutVars>
          <dgm:dir/>
          <dgm:animLvl val="lvl"/>
          <dgm:resizeHandles val="exact"/>
        </dgm:presLayoutVars>
      </dgm:prSet>
      <dgm:spPr/>
    </dgm:pt>
    <dgm:pt modelId="{5AED637B-A341-4BA4-93C7-D72921CE2C33}" type="pres">
      <dgm:prSet presAssocID="{A8026032-E991-434F-9C31-B852AAF9B2EB}" presName="linNode" presStyleCnt="0"/>
      <dgm:spPr/>
    </dgm:pt>
    <dgm:pt modelId="{64FF1C40-2CC2-4249-A80A-E3D10DA52528}" type="pres">
      <dgm:prSet presAssocID="{A8026032-E991-434F-9C31-B852AAF9B2EB}" presName="parentText" presStyleLbl="node1" presStyleIdx="0" presStyleCnt="5">
        <dgm:presLayoutVars>
          <dgm:chMax val="1"/>
          <dgm:bulletEnabled val="1"/>
        </dgm:presLayoutVars>
      </dgm:prSet>
      <dgm:spPr/>
    </dgm:pt>
    <dgm:pt modelId="{25D3B27A-AFAE-49F3-A7B3-8D04725653A1}" type="pres">
      <dgm:prSet presAssocID="{7B7FD1A7-5FB9-4B26-9CF2-033F3DF73EAD}" presName="sp" presStyleCnt="0"/>
      <dgm:spPr/>
    </dgm:pt>
    <dgm:pt modelId="{86D36108-9509-4E24-86C9-AB2535F88FEE}" type="pres">
      <dgm:prSet presAssocID="{487D11B1-2225-451A-8292-813699FDE121}" presName="linNode" presStyleCnt="0"/>
      <dgm:spPr/>
    </dgm:pt>
    <dgm:pt modelId="{57A563F0-1E5C-4896-8C17-3CDB53C4A5CC}" type="pres">
      <dgm:prSet presAssocID="{487D11B1-2225-451A-8292-813699FDE121}" presName="parentText" presStyleLbl="node1" presStyleIdx="1" presStyleCnt="5">
        <dgm:presLayoutVars>
          <dgm:chMax val="1"/>
          <dgm:bulletEnabled val="1"/>
        </dgm:presLayoutVars>
      </dgm:prSet>
      <dgm:spPr/>
    </dgm:pt>
    <dgm:pt modelId="{34FF28EF-8AEA-4C41-A61B-A14B3AD006EB}" type="pres">
      <dgm:prSet presAssocID="{487D11B1-2225-451A-8292-813699FDE121}" presName="descendantText" presStyleLbl="alignAccFollowNode1" presStyleIdx="0" presStyleCnt="4">
        <dgm:presLayoutVars>
          <dgm:bulletEnabled val="1"/>
        </dgm:presLayoutVars>
      </dgm:prSet>
      <dgm:spPr/>
    </dgm:pt>
    <dgm:pt modelId="{45B6019B-94A4-4646-90EB-A6AEA388406C}" type="pres">
      <dgm:prSet presAssocID="{A4B9A273-85B2-45CF-8F5E-963DC5DB61D0}" presName="sp" presStyleCnt="0"/>
      <dgm:spPr/>
    </dgm:pt>
    <dgm:pt modelId="{6C48248D-351B-47E5-A982-7ADC177A2AB0}" type="pres">
      <dgm:prSet presAssocID="{09D9E910-0BF3-48F7-9F29-B593E1C54C0D}" presName="linNode" presStyleCnt="0"/>
      <dgm:spPr/>
    </dgm:pt>
    <dgm:pt modelId="{64446340-4BF8-4E3C-9ED3-E7DB9389CA31}" type="pres">
      <dgm:prSet presAssocID="{09D9E910-0BF3-48F7-9F29-B593E1C54C0D}" presName="parentText" presStyleLbl="node1" presStyleIdx="2" presStyleCnt="5">
        <dgm:presLayoutVars>
          <dgm:chMax val="1"/>
          <dgm:bulletEnabled val="1"/>
        </dgm:presLayoutVars>
      </dgm:prSet>
      <dgm:spPr/>
    </dgm:pt>
    <dgm:pt modelId="{5703C9EC-7604-4C5D-8228-F818688AF591}" type="pres">
      <dgm:prSet presAssocID="{09D9E910-0BF3-48F7-9F29-B593E1C54C0D}" presName="descendantText" presStyleLbl="alignAccFollowNode1" presStyleIdx="1" presStyleCnt="4">
        <dgm:presLayoutVars>
          <dgm:bulletEnabled val="1"/>
        </dgm:presLayoutVars>
      </dgm:prSet>
      <dgm:spPr/>
    </dgm:pt>
    <dgm:pt modelId="{66160B48-7E16-43E7-A541-E58BE101FD5A}" type="pres">
      <dgm:prSet presAssocID="{0C73CAAB-7632-4754-B411-DB3193BECCD9}" presName="sp" presStyleCnt="0"/>
      <dgm:spPr/>
    </dgm:pt>
    <dgm:pt modelId="{EE69F3D8-0095-4A10-AD15-14D637B9ADEA}" type="pres">
      <dgm:prSet presAssocID="{A3BFEE97-D616-4944-9F62-D8E06119C3D5}" presName="linNode" presStyleCnt="0"/>
      <dgm:spPr/>
    </dgm:pt>
    <dgm:pt modelId="{C23B1EED-7E26-44CD-B574-D4BC829C0DF8}" type="pres">
      <dgm:prSet presAssocID="{A3BFEE97-D616-4944-9F62-D8E06119C3D5}" presName="parentText" presStyleLbl="node1" presStyleIdx="3" presStyleCnt="5">
        <dgm:presLayoutVars>
          <dgm:chMax val="1"/>
          <dgm:bulletEnabled val="1"/>
        </dgm:presLayoutVars>
      </dgm:prSet>
      <dgm:spPr/>
    </dgm:pt>
    <dgm:pt modelId="{26A2BC71-7A5B-4E62-B752-6D23A922A3C8}" type="pres">
      <dgm:prSet presAssocID="{A3BFEE97-D616-4944-9F62-D8E06119C3D5}" presName="descendantText" presStyleLbl="alignAccFollowNode1" presStyleIdx="2" presStyleCnt="4">
        <dgm:presLayoutVars>
          <dgm:bulletEnabled val="1"/>
        </dgm:presLayoutVars>
      </dgm:prSet>
      <dgm:spPr/>
    </dgm:pt>
    <dgm:pt modelId="{61231207-2119-4A63-B89C-404FD9AC1B47}" type="pres">
      <dgm:prSet presAssocID="{F72FCB07-77A4-4D39-B9B6-9705829BC06F}" presName="sp" presStyleCnt="0"/>
      <dgm:spPr/>
    </dgm:pt>
    <dgm:pt modelId="{7CCCFCF4-C373-41AB-B154-E5B7DC00D692}" type="pres">
      <dgm:prSet presAssocID="{E90BC04D-D811-45FF-AC62-31BE149DDFC7}" presName="linNode" presStyleCnt="0"/>
      <dgm:spPr/>
    </dgm:pt>
    <dgm:pt modelId="{14B2B594-2E5D-48BE-8DDA-57773828449B}" type="pres">
      <dgm:prSet presAssocID="{E90BC04D-D811-45FF-AC62-31BE149DDFC7}" presName="parentText" presStyleLbl="node1" presStyleIdx="4" presStyleCnt="5">
        <dgm:presLayoutVars>
          <dgm:chMax val="1"/>
          <dgm:bulletEnabled val="1"/>
        </dgm:presLayoutVars>
      </dgm:prSet>
      <dgm:spPr/>
    </dgm:pt>
    <dgm:pt modelId="{A498A8B0-31BF-4D37-B06C-6792F1BF194B}" type="pres">
      <dgm:prSet presAssocID="{E90BC04D-D811-45FF-AC62-31BE149DDFC7}" presName="descendantText" presStyleLbl="alignAccFollowNode1" presStyleIdx="3" presStyleCnt="4">
        <dgm:presLayoutVars>
          <dgm:bulletEnabled val="1"/>
        </dgm:presLayoutVars>
      </dgm:prSet>
      <dgm:spPr/>
    </dgm:pt>
  </dgm:ptLst>
  <dgm:cxnLst>
    <dgm:cxn modelId="{FA1D0C37-5344-4F3C-830D-7FB9D5A85012}" srcId="{FD99C287-74D7-4545-B9B7-4E183F5F7F89}" destId="{A8026032-E991-434F-9C31-B852AAF9B2EB}" srcOrd="0" destOrd="0" parTransId="{8E47E008-DC8B-4587-B465-D6C5641DFDB6}" sibTransId="{7B7FD1A7-5FB9-4B26-9CF2-033F3DF73EAD}"/>
    <dgm:cxn modelId="{4917FE3F-C75A-4A88-83A1-D1F2E18969BA}" srcId="{487D11B1-2225-451A-8292-813699FDE121}" destId="{8F77B4EF-1497-4492-BCA8-3FE6D211A58D}" srcOrd="0" destOrd="0" parTransId="{B89D749B-2E50-428A-945B-357925820E1B}" sibTransId="{C89B4219-4442-424A-99B4-0693847751D5}"/>
    <dgm:cxn modelId="{D94F225C-FFED-4E39-984B-B22DC42455C6}" srcId="{E90BC04D-D811-45FF-AC62-31BE149DDFC7}" destId="{B620AF16-EF37-4204-A63F-CDC050A17777}" srcOrd="0" destOrd="0" parTransId="{1446398D-5CFE-4C20-927C-739EACA719A8}" sibTransId="{8755F28C-E86D-43FC-8065-E7E0681A6C45}"/>
    <dgm:cxn modelId="{95D02541-2E04-43C8-93F3-5083B39315BC}" type="presOf" srcId="{A8026032-E991-434F-9C31-B852AAF9B2EB}" destId="{64FF1C40-2CC2-4249-A80A-E3D10DA52528}" srcOrd="0" destOrd="0" presId="urn:microsoft.com/office/officeart/2005/8/layout/vList5"/>
    <dgm:cxn modelId="{62F36A46-1751-406A-846F-A0D3173EE00C}" type="presOf" srcId="{487D11B1-2225-451A-8292-813699FDE121}" destId="{57A563F0-1E5C-4896-8C17-3CDB53C4A5CC}" srcOrd="0" destOrd="0" presId="urn:microsoft.com/office/officeart/2005/8/layout/vList5"/>
    <dgm:cxn modelId="{6DB65A67-8454-4EB8-A033-E238159753A6}" srcId="{09D9E910-0BF3-48F7-9F29-B593E1C54C0D}" destId="{325B1AD6-095A-471D-8743-D8FB378E9FF6}" srcOrd="0" destOrd="0" parTransId="{1B4BC81D-12D3-4209-9203-925B0713E63E}" sibTransId="{862E027E-A255-4AAC-8964-736C41C700DF}"/>
    <dgm:cxn modelId="{48392E71-9EAB-49AC-9077-B741BCCAB5CD}" type="presOf" srcId="{E90BC04D-D811-45FF-AC62-31BE149DDFC7}" destId="{14B2B594-2E5D-48BE-8DDA-57773828449B}" srcOrd="0" destOrd="0" presId="urn:microsoft.com/office/officeart/2005/8/layout/vList5"/>
    <dgm:cxn modelId="{EE4D2174-BBC5-4915-AF1B-321E372B09F7}" type="presOf" srcId="{8F77B4EF-1497-4492-BCA8-3FE6D211A58D}" destId="{34FF28EF-8AEA-4C41-A61B-A14B3AD006EB}" srcOrd="0" destOrd="0" presId="urn:microsoft.com/office/officeart/2005/8/layout/vList5"/>
    <dgm:cxn modelId="{8004BB56-4A73-4C6B-BE55-0CDECA437094}" type="presOf" srcId="{5D1E1474-FC01-4D2B-A211-D4BCF15B62FC}" destId="{26A2BC71-7A5B-4E62-B752-6D23A922A3C8}" srcOrd="0" destOrd="0" presId="urn:microsoft.com/office/officeart/2005/8/layout/vList5"/>
    <dgm:cxn modelId="{1B8E1E59-6DEF-48F1-9543-736C648BD76E}" type="presOf" srcId="{A3BFEE97-D616-4944-9F62-D8E06119C3D5}" destId="{C23B1EED-7E26-44CD-B574-D4BC829C0DF8}" srcOrd="0" destOrd="0" presId="urn:microsoft.com/office/officeart/2005/8/layout/vList5"/>
    <dgm:cxn modelId="{1FE4C08A-2ACF-4ACA-9CC0-53716A861EAC}" type="presOf" srcId="{FD99C287-74D7-4545-B9B7-4E183F5F7F89}" destId="{17A2EDA7-C633-4BCE-A361-681EAB4B30C1}" srcOrd="0" destOrd="0" presId="urn:microsoft.com/office/officeart/2005/8/layout/vList5"/>
    <dgm:cxn modelId="{6624D98B-C847-4ED3-9A70-BAA5A4148DBA}" srcId="{FD99C287-74D7-4545-B9B7-4E183F5F7F89}" destId="{A3BFEE97-D616-4944-9F62-D8E06119C3D5}" srcOrd="3" destOrd="0" parTransId="{6804C7C1-AC77-43D0-88FB-E1081584A724}" sibTransId="{F72FCB07-77A4-4D39-B9B6-9705829BC06F}"/>
    <dgm:cxn modelId="{5FAB289A-DC68-490D-9C35-66CC0FD18BE8}" type="presOf" srcId="{09D9E910-0BF3-48F7-9F29-B593E1C54C0D}" destId="{64446340-4BF8-4E3C-9ED3-E7DB9389CA31}" srcOrd="0" destOrd="0" presId="urn:microsoft.com/office/officeart/2005/8/layout/vList5"/>
    <dgm:cxn modelId="{0E3653AA-2224-4988-821A-19F8E4908A32}" type="presOf" srcId="{325B1AD6-095A-471D-8743-D8FB378E9FF6}" destId="{5703C9EC-7604-4C5D-8228-F818688AF591}" srcOrd="0" destOrd="0" presId="urn:microsoft.com/office/officeart/2005/8/layout/vList5"/>
    <dgm:cxn modelId="{C041B9CA-493A-4A43-84A2-E2E07FE68165}" type="presOf" srcId="{B620AF16-EF37-4204-A63F-CDC050A17777}" destId="{A498A8B0-31BF-4D37-B06C-6792F1BF194B}" srcOrd="0" destOrd="0" presId="urn:microsoft.com/office/officeart/2005/8/layout/vList5"/>
    <dgm:cxn modelId="{5AE80DDB-D7D1-47B3-A253-B867907256D4}" srcId="{FD99C287-74D7-4545-B9B7-4E183F5F7F89}" destId="{487D11B1-2225-451A-8292-813699FDE121}" srcOrd="1" destOrd="0" parTransId="{DD3665AF-E525-4969-8DD8-A39DB4831017}" sibTransId="{A4B9A273-85B2-45CF-8F5E-963DC5DB61D0}"/>
    <dgm:cxn modelId="{366DE7EF-61B0-4AB2-8C49-A8C1216DCAD9}" srcId="{A3BFEE97-D616-4944-9F62-D8E06119C3D5}" destId="{5D1E1474-FC01-4D2B-A211-D4BCF15B62FC}" srcOrd="0" destOrd="0" parTransId="{A392248E-1AF0-41D2-A122-4AB68B4A40B5}" sibTransId="{AF4FEDD9-989F-4A0D-9D99-E94B1194463A}"/>
    <dgm:cxn modelId="{63DE25F3-48DD-41F2-AADB-A1FBBE3A9328}" srcId="{FD99C287-74D7-4545-B9B7-4E183F5F7F89}" destId="{09D9E910-0BF3-48F7-9F29-B593E1C54C0D}" srcOrd="2" destOrd="0" parTransId="{950C0899-373A-4B3E-8437-54A4967E1198}" sibTransId="{0C73CAAB-7632-4754-B411-DB3193BECCD9}"/>
    <dgm:cxn modelId="{4674A7F6-DB9A-406A-84FC-91EAF7277D0B}" srcId="{FD99C287-74D7-4545-B9B7-4E183F5F7F89}" destId="{E90BC04D-D811-45FF-AC62-31BE149DDFC7}" srcOrd="4" destOrd="0" parTransId="{99552606-4306-4251-BD14-4C14BFB26D65}" sibTransId="{43BDDCA0-0E2C-44DF-8745-935EAA7CE616}"/>
    <dgm:cxn modelId="{FC11A652-9514-4293-9500-042078A143F1}" type="presParOf" srcId="{17A2EDA7-C633-4BCE-A361-681EAB4B30C1}" destId="{5AED637B-A341-4BA4-93C7-D72921CE2C33}" srcOrd="0" destOrd="0" presId="urn:microsoft.com/office/officeart/2005/8/layout/vList5"/>
    <dgm:cxn modelId="{9CD3EACA-C70B-412C-B460-3948004D8D0B}" type="presParOf" srcId="{5AED637B-A341-4BA4-93C7-D72921CE2C33}" destId="{64FF1C40-2CC2-4249-A80A-E3D10DA52528}" srcOrd="0" destOrd="0" presId="urn:microsoft.com/office/officeart/2005/8/layout/vList5"/>
    <dgm:cxn modelId="{7775152B-FC39-47AF-8DB0-A3323551C169}" type="presParOf" srcId="{17A2EDA7-C633-4BCE-A361-681EAB4B30C1}" destId="{25D3B27A-AFAE-49F3-A7B3-8D04725653A1}" srcOrd="1" destOrd="0" presId="urn:microsoft.com/office/officeart/2005/8/layout/vList5"/>
    <dgm:cxn modelId="{947C9681-052A-4255-9D70-24A5ED0D3520}" type="presParOf" srcId="{17A2EDA7-C633-4BCE-A361-681EAB4B30C1}" destId="{86D36108-9509-4E24-86C9-AB2535F88FEE}" srcOrd="2" destOrd="0" presId="urn:microsoft.com/office/officeart/2005/8/layout/vList5"/>
    <dgm:cxn modelId="{DEDD9B9C-67C9-4099-91FC-201CF21ED77E}" type="presParOf" srcId="{86D36108-9509-4E24-86C9-AB2535F88FEE}" destId="{57A563F0-1E5C-4896-8C17-3CDB53C4A5CC}" srcOrd="0" destOrd="0" presId="urn:microsoft.com/office/officeart/2005/8/layout/vList5"/>
    <dgm:cxn modelId="{0555C410-EB78-467F-A10E-9D97FB15A0FA}" type="presParOf" srcId="{86D36108-9509-4E24-86C9-AB2535F88FEE}" destId="{34FF28EF-8AEA-4C41-A61B-A14B3AD006EB}" srcOrd="1" destOrd="0" presId="urn:microsoft.com/office/officeart/2005/8/layout/vList5"/>
    <dgm:cxn modelId="{23EDD588-A205-4377-81A8-B533F240A792}" type="presParOf" srcId="{17A2EDA7-C633-4BCE-A361-681EAB4B30C1}" destId="{45B6019B-94A4-4646-90EB-A6AEA388406C}" srcOrd="3" destOrd="0" presId="urn:microsoft.com/office/officeart/2005/8/layout/vList5"/>
    <dgm:cxn modelId="{BE7F204F-700F-4993-91FF-D7AEFF46E9C7}" type="presParOf" srcId="{17A2EDA7-C633-4BCE-A361-681EAB4B30C1}" destId="{6C48248D-351B-47E5-A982-7ADC177A2AB0}" srcOrd="4" destOrd="0" presId="urn:microsoft.com/office/officeart/2005/8/layout/vList5"/>
    <dgm:cxn modelId="{E1F11193-51D0-4702-9FC5-E7CD08636421}" type="presParOf" srcId="{6C48248D-351B-47E5-A982-7ADC177A2AB0}" destId="{64446340-4BF8-4E3C-9ED3-E7DB9389CA31}" srcOrd="0" destOrd="0" presId="urn:microsoft.com/office/officeart/2005/8/layout/vList5"/>
    <dgm:cxn modelId="{4AFC7BB1-622D-44FC-8EAF-7BA7A763F29C}" type="presParOf" srcId="{6C48248D-351B-47E5-A982-7ADC177A2AB0}" destId="{5703C9EC-7604-4C5D-8228-F818688AF591}" srcOrd="1" destOrd="0" presId="urn:microsoft.com/office/officeart/2005/8/layout/vList5"/>
    <dgm:cxn modelId="{E4B58C7C-9DB2-49AB-9FA8-3970C461FAE8}" type="presParOf" srcId="{17A2EDA7-C633-4BCE-A361-681EAB4B30C1}" destId="{66160B48-7E16-43E7-A541-E58BE101FD5A}" srcOrd="5" destOrd="0" presId="urn:microsoft.com/office/officeart/2005/8/layout/vList5"/>
    <dgm:cxn modelId="{32894FEB-809C-4D58-BAD5-F8914CCFE6CD}" type="presParOf" srcId="{17A2EDA7-C633-4BCE-A361-681EAB4B30C1}" destId="{EE69F3D8-0095-4A10-AD15-14D637B9ADEA}" srcOrd="6" destOrd="0" presId="urn:microsoft.com/office/officeart/2005/8/layout/vList5"/>
    <dgm:cxn modelId="{12D62EB7-5B82-4134-8847-203AC05C54AC}" type="presParOf" srcId="{EE69F3D8-0095-4A10-AD15-14D637B9ADEA}" destId="{C23B1EED-7E26-44CD-B574-D4BC829C0DF8}" srcOrd="0" destOrd="0" presId="urn:microsoft.com/office/officeart/2005/8/layout/vList5"/>
    <dgm:cxn modelId="{46A1A48E-DF57-4C4A-843D-90025AF388AE}" type="presParOf" srcId="{EE69F3D8-0095-4A10-AD15-14D637B9ADEA}" destId="{26A2BC71-7A5B-4E62-B752-6D23A922A3C8}" srcOrd="1" destOrd="0" presId="urn:microsoft.com/office/officeart/2005/8/layout/vList5"/>
    <dgm:cxn modelId="{0BAF704A-A516-46D5-A9BC-F4539E3E4226}" type="presParOf" srcId="{17A2EDA7-C633-4BCE-A361-681EAB4B30C1}" destId="{61231207-2119-4A63-B89C-404FD9AC1B47}" srcOrd="7" destOrd="0" presId="urn:microsoft.com/office/officeart/2005/8/layout/vList5"/>
    <dgm:cxn modelId="{CEEB72D7-C9D6-4081-B270-4D36CD686229}" type="presParOf" srcId="{17A2EDA7-C633-4BCE-A361-681EAB4B30C1}" destId="{7CCCFCF4-C373-41AB-B154-E5B7DC00D692}" srcOrd="8" destOrd="0" presId="urn:microsoft.com/office/officeart/2005/8/layout/vList5"/>
    <dgm:cxn modelId="{A8C79020-D532-4F92-BC96-7CF84DD9C907}" type="presParOf" srcId="{7CCCFCF4-C373-41AB-B154-E5B7DC00D692}" destId="{14B2B594-2E5D-48BE-8DDA-57773828449B}" srcOrd="0" destOrd="0" presId="urn:microsoft.com/office/officeart/2005/8/layout/vList5"/>
    <dgm:cxn modelId="{7A10D999-983D-4BF2-B505-07C13553BBDD}" type="presParOf" srcId="{7CCCFCF4-C373-41AB-B154-E5B7DC00D692}" destId="{A498A8B0-31BF-4D37-B06C-6792F1BF194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80946-2942-4486-BEC3-74094E79CB1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5426DA-7896-410D-9B4F-9FBBEED3C4FA}">
      <dgm:prSet/>
      <dgm:spPr/>
      <dgm:t>
        <a:bodyPr/>
        <a:lstStyle/>
        <a:p>
          <a:r>
            <a:rPr lang="en-CA"/>
            <a:t>Housing types and age </a:t>
          </a:r>
          <a:endParaRPr lang="en-US"/>
        </a:p>
      </dgm:t>
    </dgm:pt>
    <dgm:pt modelId="{34AB4DDB-0763-4C49-AC49-680F828D4654}" type="parTrans" cxnId="{390E9EC1-AA24-4DB6-854F-C737C9EACB77}">
      <dgm:prSet/>
      <dgm:spPr/>
      <dgm:t>
        <a:bodyPr/>
        <a:lstStyle/>
        <a:p>
          <a:endParaRPr lang="en-US"/>
        </a:p>
      </dgm:t>
    </dgm:pt>
    <dgm:pt modelId="{9B53005F-8045-4668-A2F5-EE7D7876CCF6}" type="sibTrans" cxnId="{390E9EC1-AA24-4DB6-854F-C737C9EACB77}">
      <dgm:prSet/>
      <dgm:spPr/>
      <dgm:t>
        <a:bodyPr/>
        <a:lstStyle/>
        <a:p>
          <a:endParaRPr lang="en-US"/>
        </a:p>
      </dgm:t>
    </dgm:pt>
    <dgm:pt modelId="{AB24EDD6-3A5E-477D-AC4A-A34003E0FEF1}">
      <dgm:prSet/>
      <dgm:spPr/>
      <dgm:t>
        <a:bodyPr/>
        <a:lstStyle/>
        <a:p>
          <a:r>
            <a:rPr lang="en-CA" dirty="0"/>
            <a:t># Homes: rental vs owned</a:t>
          </a:r>
          <a:endParaRPr lang="en-US" dirty="0"/>
        </a:p>
      </dgm:t>
    </dgm:pt>
    <dgm:pt modelId="{48395216-7411-4F53-BBD0-43094FF20E2C}" type="parTrans" cxnId="{A1CCD1AC-DFAB-481F-A672-95193EA2D3B8}">
      <dgm:prSet/>
      <dgm:spPr/>
      <dgm:t>
        <a:bodyPr/>
        <a:lstStyle/>
        <a:p>
          <a:endParaRPr lang="en-US"/>
        </a:p>
      </dgm:t>
    </dgm:pt>
    <dgm:pt modelId="{ECB579B7-816F-4215-BF3D-A8BE5093B716}" type="sibTrans" cxnId="{A1CCD1AC-DFAB-481F-A672-95193EA2D3B8}">
      <dgm:prSet/>
      <dgm:spPr/>
      <dgm:t>
        <a:bodyPr/>
        <a:lstStyle/>
        <a:p>
          <a:endParaRPr lang="en-US"/>
        </a:p>
      </dgm:t>
    </dgm:pt>
    <dgm:pt modelId="{0C6994B2-862B-4383-A410-39985F7A65B4}">
      <dgm:prSet/>
      <dgm:spPr/>
      <dgm:t>
        <a:bodyPr/>
        <a:lstStyle/>
        <a:p>
          <a:r>
            <a:rPr lang="en-CA"/>
            <a:t>Estimated cost of electricity/fuel paid for by the nation</a:t>
          </a:r>
          <a:endParaRPr lang="en-US"/>
        </a:p>
      </dgm:t>
    </dgm:pt>
    <dgm:pt modelId="{D7C8ED3A-1426-4A80-885E-998602A198E0}" type="parTrans" cxnId="{DE13B9BD-08D9-4375-875A-A96E4FD0601D}">
      <dgm:prSet/>
      <dgm:spPr/>
      <dgm:t>
        <a:bodyPr/>
        <a:lstStyle/>
        <a:p>
          <a:endParaRPr lang="en-US"/>
        </a:p>
      </dgm:t>
    </dgm:pt>
    <dgm:pt modelId="{EE6C3F45-74CE-4394-B776-D486162BF7D1}" type="sibTrans" cxnId="{DE13B9BD-08D9-4375-875A-A96E4FD0601D}">
      <dgm:prSet/>
      <dgm:spPr/>
      <dgm:t>
        <a:bodyPr/>
        <a:lstStyle/>
        <a:p>
          <a:endParaRPr lang="en-US"/>
        </a:p>
      </dgm:t>
    </dgm:pt>
    <dgm:pt modelId="{A7B6323C-ADE8-4415-A88F-0B5D6AD3B0FD}">
      <dgm:prSet/>
      <dgm:spPr/>
      <dgm:t>
        <a:bodyPr/>
        <a:lstStyle/>
        <a:p>
          <a:r>
            <a:rPr lang="en-CA"/>
            <a:t>Current programs or initiatives regarding housing and organizational structure</a:t>
          </a:r>
          <a:endParaRPr lang="en-US"/>
        </a:p>
      </dgm:t>
    </dgm:pt>
    <dgm:pt modelId="{5476FCE0-1133-4F6E-81A3-772CBA54848D}" type="parTrans" cxnId="{578DE954-2894-40DC-BDCF-82C78BC515DA}">
      <dgm:prSet/>
      <dgm:spPr/>
      <dgm:t>
        <a:bodyPr/>
        <a:lstStyle/>
        <a:p>
          <a:endParaRPr lang="en-US"/>
        </a:p>
      </dgm:t>
    </dgm:pt>
    <dgm:pt modelId="{4D98C353-2E64-4AED-A984-DC1A64C83209}" type="sibTrans" cxnId="{578DE954-2894-40DC-BDCF-82C78BC515DA}">
      <dgm:prSet/>
      <dgm:spPr/>
      <dgm:t>
        <a:bodyPr/>
        <a:lstStyle/>
        <a:p>
          <a:endParaRPr lang="en-US"/>
        </a:p>
      </dgm:t>
    </dgm:pt>
    <dgm:pt modelId="{C6E4574C-EA60-4400-9963-728596F2701D}">
      <dgm:prSet/>
      <dgm:spPr/>
      <dgm:t>
        <a:bodyPr/>
        <a:lstStyle/>
        <a:p>
          <a:r>
            <a:rPr lang="en-CA"/>
            <a:t>Short and long term outlook for housing: new construction and upgrades</a:t>
          </a:r>
          <a:endParaRPr lang="en-US"/>
        </a:p>
      </dgm:t>
    </dgm:pt>
    <dgm:pt modelId="{8AF48A51-C782-4069-A874-7D63E4830A40}" type="parTrans" cxnId="{4C9C9A7B-A7BA-43BE-8C6A-5A0AC2AD05A3}">
      <dgm:prSet/>
      <dgm:spPr/>
      <dgm:t>
        <a:bodyPr/>
        <a:lstStyle/>
        <a:p>
          <a:endParaRPr lang="en-US"/>
        </a:p>
      </dgm:t>
    </dgm:pt>
    <dgm:pt modelId="{6E83B9C4-8D28-452F-83EE-84F8E6BD76DC}" type="sibTrans" cxnId="{4C9C9A7B-A7BA-43BE-8C6A-5A0AC2AD05A3}">
      <dgm:prSet/>
      <dgm:spPr/>
      <dgm:t>
        <a:bodyPr/>
        <a:lstStyle/>
        <a:p>
          <a:endParaRPr lang="en-US"/>
        </a:p>
      </dgm:t>
    </dgm:pt>
    <dgm:pt modelId="{8D2CC10F-7B5C-453F-BC9E-5CAD8DCB9B11}" type="pres">
      <dgm:prSet presAssocID="{A7B80946-2942-4486-BEC3-74094E79CB1B}" presName="root" presStyleCnt="0">
        <dgm:presLayoutVars>
          <dgm:dir/>
          <dgm:resizeHandles val="exact"/>
        </dgm:presLayoutVars>
      </dgm:prSet>
      <dgm:spPr/>
    </dgm:pt>
    <dgm:pt modelId="{850E4FF5-DEE1-4CB4-AF69-C08BC259C33B}" type="pres">
      <dgm:prSet presAssocID="{565426DA-7896-410D-9B4F-9FBBEED3C4FA}" presName="compNode" presStyleCnt="0"/>
      <dgm:spPr/>
    </dgm:pt>
    <dgm:pt modelId="{59E5CF87-5D4D-4B71-9328-6000BF89DBF3}" type="pres">
      <dgm:prSet presAssocID="{565426DA-7896-410D-9B4F-9FBBEED3C4FA}" presName="bgRect" presStyleLbl="bgShp" presStyleIdx="0" presStyleCnt="4"/>
      <dgm:spPr/>
    </dgm:pt>
    <dgm:pt modelId="{E37F1CE1-A201-4F74-974C-79B0C882E1D3}" type="pres">
      <dgm:prSet presAssocID="{565426DA-7896-410D-9B4F-9FBBEED3C4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5501632E-4819-412D-BDD4-65885170F2B1}" type="pres">
      <dgm:prSet presAssocID="{565426DA-7896-410D-9B4F-9FBBEED3C4FA}" presName="spaceRect" presStyleCnt="0"/>
      <dgm:spPr/>
    </dgm:pt>
    <dgm:pt modelId="{3BF1DF0A-2B5E-41CF-9E9B-F15F308F1F11}" type="pres">
      <dgm:prSet presAssocID="{565426DA-7896-410D-9B4F-9FBBEED3C4FA}" presName="parTx" presStyleLbl="revTx" presStyleIdx="0" presStyleCnt="5">
        <dgm:presLayoutVars>
          <dgm:chMax val="0"/>
          <dgm:chPref val="0"/>
        </dgm:presLayoutVars>
      </dgm:prSet>
      <dgm:spPr/>
    </dgm:pt>
    <dgm:pt modelId="{0CF90E8A-489A-47B8-9AD4-61C4A02E1924}" type="pres">
      <dgm:prSet presAssocID="{565426DA-7896-410D-9B4F-9FBBEED3C4FA}" presName="desTx" presStyleLbl="revTx" presStyleIdx="1" presStyleCnt="5" custScaleX="69740" custLinFactNeighborX="-53468" custLinFactNeighborY="10382">
        <dgm:presLayoutVars/>
      </dgm:prSet>
      <dgm:spPr/>
    </dgm:pt>
    <dgm:pt modelId="{39C2EF4B-2F43-4E5F-A30D-72D5688BDE74}" type="pres">
      <dgm:prSet presAssocID="{9B53005F-8045-4668-A2F5-EE7D7876CCF6}" presName="sibTrans" presStyleCnt="0"/>
      <dgm:spPr/>
    </dgm:pt>
    <dgm:pt modelId="{A531456E-C8D4-4E5D-9303-FDDD0A05C2DC}" type="pres">
      <dgm:prSet presAssocID="{0C6994B2-862B-4383-A410-39985F7A65B4}" presName="compNode" presStyleCnt="0"/>
      <dgm:spPr/>
    </dgm:pt>
    <dgm:pt modelId="{B2B235F7-A324-430C-B10A-DAEA7C57B08B}" type="pres">
      <dgm:prSet presAssocID="{0C6994B2-862B-4383-A410-39985F7A65B4}" presName="bgRect" presStyleLbl="bgShp" presStyleIdx="1" presStyleCnt="4"/>
      <dgm:spPr/>
    </dgm:pt>
    <dgm:pt modelId="{3B68FF98-9EAC-4E92-A0B7-3ABD97513604}" type="pres">
      <dgm:prSet presAssocID="{0C6994B2-862B-4383-A410-39985F7A65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F9A2F771-5475-4175-A974-973C74582C07}" type="pres">
      <dgm:prSet presAssocID="{0C6994B2-862B-4383-A410-39985F7A65B4}" presName="spaceRect" presStyleCnt="0"/>
      <dgm:spPr/>
    </dgm:pt>
    <dgm:pt modelId="{A402D78B-9B70-403F-B834-DFFD133D4D54}" type="pres">
      <dgm:prSet presAssocID="{0C6994B2-862B-4383-A410-39985F7A65B4}" presName="parTx" presStyleLbl="revTx" presStyleIdx="2" presStyleCnt="5">
        <dgm:presLayoutVars>
          <dgm:chMax val="0"/>
          <dgm:chPref val="0"/>
        </dgm:presLayoutVars>
      </dgm:prSet>
      <dgm:spPr/>
    </dgm:pt>
    <dgm:pt modelId="{E6E9CC0F-3626-4A0C-B993-15B26B32A7D2}" type="pres">
      <dgm:prSet presAssocID="{EE6C3F45-74CE-4394-B776-D486162BF7D1}" presName="sibTrans" presStyleCnt="0"/>
      <dgm:spPr/>
    </dgm:pt>
    <dgm:pt modelId="{C574B117-CC58-4BAE-80DB-516CE4B1F3EF}" type="pres">
      <dgm:prSet presAssocID="{A7B6323C-ADE8-4415-A88F-0B5D6AD3B0FD}" presName="compNode" presStyleCnt="0"/>
      <dgm:spPr/>
    </dgm:pt>
    <dgm:pt modelId="{D1B0B167-1CC4-48E6-A285-AEEA6C153A0F}" type="pres">
      <dgm:prSet presAssocID="{A7B6323C-ADE8-4415-A88F-0B5D6AD3B0FD}" presName="bgRect" presStyleLbl="bgShp" presStyleIdx="2" presStyleCnt="4"/>
      <dgm:spPr/>
    </dgm:pt>
    <dgm:pt modelId="{DA6DAACF-80FE-4E40-B578-CF0091C73AC3}" type="pres">
      <dgm:prSet presAssocID="{A7B6323C-ADE8-4415-A88F-0B5D6AD3B0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5928AED8-E4ED-40DC-80DB-ABF241F20575}" type="pres">
      <dgm:prSet presAssocID="{A7B6323C-ADE8-4415-A88F-0B5D6AD3B0FD}" presName="spaceRect" presStyleCnt="0"/>
      <dgm:spPr/>
    </dgm:pt>
    <dgm:pt modelId="{C863E08F-399A-4FFC-B1FD-94DA7BD8DB39}" type="pres">
      <dgm:prSet presAssocID="{A7B6323C-ADE8-4415-A88F-0B5D6AD3B0FD}" presName="parTx" presStyleLbl="revTx" presStyleIdx="3" presStyleCnt="5">
        <dgm:presLayoutVars>
          <dgm:chMax val="0"/>
          <dgm:chPref val="0"/>
        </dgm:presLayoutVars>
      </dgm:prSet>
      <dgm:spPr/>
    </dgm:pt>
    <dgm:pt modelId="{6C961FC4-FE19-4058-B57F-22BF1A6F9A03}" type="pres">
      <dgm:prSet presAssocID="{4D98C353-2E64-4AED-A984-DC1A64C83209}" presName="sibTrans" presStyleCnt="0"/>
      <dgm:spPr/>
    </dgm:pt>
    <dgm:pt modelId="{94A984A3-292A-42B0-B1A1-D00A24757DD0}" type="pres">
      <dgm:prSet presAssocID="{C6E4574C-EA60-4400-9963-728596F2701D}" presName="compNode" presStyleCnt="0"/>
      <dgm:spPr/>
    </dgm:pt>
    <dgm:pt modelId="{19D6ED73-351D-4F63-B853-CCC1707B4660}" type="pres">
      <dgm:prSet presAssocID="{C6E4574C-EA60-4400-9963-728596F2701D}" presName="bgRect" presStyleLbl="bgShp" presStyleIdx="3" presStyleCnt="4"/>
      <dgm:spPr/>
    </dgm:pt>
    <dgm:pt modelId="{BEF27E34-4467-45AB-81AE-BB74AD5765DB}" type="pres">
      <dgm:prSet presAssocID="{C6E4574C-EA60-4400-9963-728596F270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reet"/>
        </a:ext>
      </dgm:extLst>
    </dgm:pt>
    <dgm:pt modelId="{A3412630-A6E4-41DA-B99D-BCBD702D3D61}" type="pres">
      <dgm:prSet presAssocID="{C6E4574C-EA60-4400-9963-728596F2701D}" presName="spaceRect" presStyleCnt="0"/>
      <dgm:spPr/>
    </dgm:pt>
    <dgm:pt modelId="{23FE50B7-67EE-445B-A2F2-FF36FC0B44DD}" type="pres">
      <dgm:prSet presAssocID="{C6E4574C-EA60-4400-9963-728596F2701D}" presName="parTx" presStyleLbl="revTx" presStyleIdx="4" presStyleCnt="5">
        <dgm:presLayoutVars>
          <dgm:chMax val="0"/>
          <dgm:chPref val="0"/>
        </dgm:presLayoutVars>
      </dgm:prSet>
      <dgm:spPr/>
    </dgm:pt>
  </dgm:ptLst>
  <dgm:cxnLst>
    <dgm:cxn modelId="{F1E6ED05-D672-4B09-8F98-F3438D722DE1}" type="presOf" srcId="{0C6994B2-862B-4383-A410-39985F7A65B4}" destId="{A402D78B-9B70-403F-B834-DFFD133D4D54}" srcOrd="0" destOrd="0" presId="urn:microsoft.com/office/officeart/2018/2/layout/IconVerticalSolidList"/>
    <dgm:cxn modelId="{57878909-3464-4DF4-9AC7-387CD7850820}" type="presOf" srcId="{C6E4574C-EA60-4400-9963-728596F2701D}" destId="{23FE50B7-67EE-445B-A2F2-FF36FC0B44DD}" srcOrd="0" destOrd="0" presId="urn:microsoft.com/office/officeart/2018/2/layout/IconVerticalSolidList"/>
    <dgm:cxn modelId="{CB93910C-3B82-41A6-BCBA-2AC8E56CE355}" type="presOf" srcId="{A7B6323C-ADE8-4415-A88F-0B5D6AD3B0FD}" destId="{C863E08F-399A-4FFC-B1FD-94DA7BD8DB39}" srcOrd="0" destOrd="0" presId="urn:microsoft.com/office/officeart/2018/2/layout/IconVerticalSolidList"/>
    <dgm:cxn modelId="{578DE954-2894-40DC-BDCF-82C78BC515DA}" srcId="{A7B80946-2942-4486-BEC3-74094E79CB1B}" destId="{A7B6323C-ADE8-4415-A88F-0B5D6AD3B0FD}" srcOrd="2" destOrd="0" parTransId="{5476FCE0-1133-4F6E-81A3-772CBA54848D}" sibTransId="{4D98C353-2E64-4AED-A984-DC1A64C83209}"/>
    <dgm:cxn modelId="{4C9C9A7B-A7BA-43BE-8C6A-5A0AC2AD05A3}" srcId="{A7B80946-2942-4486-BEC3-74094E79CB1B}" destId="{C6E4574C-EA60-4400-9963-728596F2701D}" srcOrd="3" destOrd="0" parTransId="{8AF48A51-C782-4069-A874-7D63E4830A40}" sibTransId="{6E83B9C4-8D28-452F-83EE-84F8E6BD76DC}"/>
    <dgm:cxn modelId="{A1CCD1AC-DFAB-481F-A672-95193EA2D3B8}" srcId="{565426DA-7896-410D-9B4F-9FBBEED3C4FA}" destId="{AB24EDD6-3A5E-477D-AC4A-A34003E0FEF1}" srcOrd="0" destOrd="0" parTransId="{48395216-7411-4F53-BBD0-43094FF20E2C}" sibTransId="{ECB579B7-816F-4215-BF3D-A8BE5093B716}"/>
    <dgm:cxn modelId="{DE13B9BD-08D9-4375-875A-A96E4FD0601D}" srcId="{A7B80946-2942-4486-BEC3-74094E79CB1B}" destId="{0C6994B2-862B-4383-A410-39985F7A65B4}" srcOrd="1" destOrd="0" parTransId="{D7C8ED3A-1426-4A80-885E-998602A198E0}" sibTransId="{EE6C3F45-74CE-4394-B776-D486162BF7D1}"/>
    <dgm:cxn modelId="{390E9EC1-AA24-4DB6-854F-C737C9EACB77}" srcId="{A7B80946-2942-4486-BEC3-74094E79CB1B}" destId="{565426DA-7896-410D-9B4F-9FBBEED3C4FA}" srcOrd="0" destOrd="0" parTransId="{34AB4DDB-0763-4C49-AC49-680F828D4654}" sibTransId="{9B53005F-8045-4668-A2F5-EE7D7876CCF6}"/>
    <dgm:cxn modelId="{65C0A6C3-07B5-4859-BDEC-5A4EA800B9E0}" type="presOf" srcId="{565426DA-7896-410D-9B4F-9FBBEED3C4FA}" destId="{3BF1DF0A-2B5E-41CF-9E9B-F15F308F1F11}" srcOrd="0" destOrd="0" presId="urn:microsoft.com/office/officeart/2018/2/layout/IconVerticalSolidList"/>
    <dgm:cxn modelId="{1AD4ACE5-CF55-469D-9291-1DDC802C9186}" type="presOf" srcId="{AB24EDD6-3A5E-477D-AC4A-A34003E0FEF1}" destId="{0CF90E8A-489A-47B8-9AD4-61C4A02E1924}" srcOrd="0" destOrd="0" presId="urn:microsoft.com/office/officeart/2018/2/layout/IconVerticalSolidList"/>
    <dgm:cxn modelId="{8A7830FC-4DB0-4A5A-9F2F-B3057B31E45B}" type="presOf" srcId="{A7B80946-2942-4486-BEC3-74094E79CB1B}" destId="{8D2CC10F-7B5C-453F-BC9E-5CAD8DCB9B11}" srcOrd="0" destOrd="0" presId="urn:microsoft.com/office/officeart/2018/2/layout/IconVerticalSolidList"/>
    <dgm:cxn modelId="{D575C8CA-88E0-43E0-ABCA-77C53CDF51F8}" type="presParOf" srcId="{8D2CC10F-7B5C-453F-BC9E-5CAD8DCB9B11}" destId="{850E4FF5-DEE1-4CB4-AF69-C08BC259C33B}" srcOrd="0" destOrd="0" presId="urn:microsoft.com/office/officeart/2018/2/layout/IconVerticalSolidList"/>
    <dgm:cxn modelId="{2AB78155-F50A-4FB1-B375-4BF7A7BBC6E0}" type="presParOf" srcId="{850E4FF5-DEE1-4CB4-AF69-C08BC259C33B}" destId="{59E5CF87-5D4D-4B71-9328-6000BF89DBF3}" srcOrd="0" destOrd="0" presId="urn:microsoft.com/office/officeart/2018/2/layout/IconVerticalSolidList"/>
    <dgm:cxn modelId="{7929B696-527B-4C8C-85C0-74C539BAA991}" type="presParOf" srcId="{850E4FF5-DEE1-4CB4-AF69-C08BC259C33B}" destId="{E37F1CE1-A201-4F74-974C-79B0C882E1D3}" srcOrd="1" destOrd="0" presId="urn:microsoft.com/office/officeart/2018/2/layout/IconVerticalSolidList"/>
    <dgm:cxn modelId="{DBDDE9AF-837E-4778-A36B-A13EE12975A9}" type="presParOf" srcId="{850E4FF5-DEE1-4CB4-AF69-C08BC259C33B}" destId="{5501632E-4819-412D-BDD4-65885170F2B1}" srcOrd="2" destOrd="0" presId="urn:microsoft.com/office/officeart/2018/2/layout/IconVerticalSolidList"/>
    <dgm:cxn modelId="{B8F2C874-D477-46B9-A83A-0AC302E4F9C9}" type="presParOf" srcId="{850E4FF5-DEE1-4CB4-AF69-C08BC259C33B}" destId="{3BF1DF0A-2B5E-41CF-9E9B-F15F308F1F11}" srcOrd="3" destOrd="0" presId="urn:microsoft.com/office/officeart/2018/2/layout/IconVerticalSolidList"/>
    <dgm:cxn modelId="{245D4327-999E-4279-AB2B-5A4AEE537CB4}" type="presParOf" srcId="{850E4FF5-DEE1-4CB4-AF69-C08BC259C33B}" destId="{0CF90E8A-489A-47B8-9AD4-61C4A02E1924}" srcOrd="4" destOrd="0" presId="urn:microsoft.com/office/officeart/2018/2/layout/IconVerticalSolidList"/>
    <dgm:cxn modelId="{73A538F1-B87E-415A-BD84-3B21D3D3358B}" type="presParOf" srcId="{8D2CC10F-7B5C-453F-BC9E-5CAD8DCB9B11}" destId="{39C2EF4B-2F43-4E5F-A30D-72D5688BDE74}" srcOrd="1" destOrd="0" presId="urn:microsoft.com/office/officeart/2018/2/layout/IconVerticalSolidList"/>
    <dgm:cxn modelId="{DBB2FE42-86F0-40AA-BC8B-8964342C4247}" type="presParOf" srcId="{8D2CC10F-7B5C-453F-BC9E-5CAD8DCB9B11}" destId="{A531456E-C8D4-4E5D-9303-FDDD0A05C2DC}" srcOrd="2" destOrd="0" presId="urn:microsoft.com/office/officeart/2018/2/layout/IconVerticalSolidList"/>
    <dgm:cxn modelId="{AC5A573F-3EA8-403C-8B7B-2FCF7B042E11}" type="presParOf" srcId="{A531456E-C8D4-4E5D-9303-FDDD0A05C2DC}" destId="{B2B235F7-A324-430C-B10A-DAEA7C57B08B}" srcOrd="0" destOrd="0" presId="urn:microsoft.com/office/officeart/2018/2/layout/IconVerticalSolidList"/>
    <dgm:cxn modelId="{FCBCFB94-E942-4372-8A8A-067A920DD572}" type="presParOf" srcId="{A531456E-C8D4-4E5D-9303-FDDD0A05C2DC}" destId="{3B68FF98-9EAC-4E92-A0B7-3ABD97513604}" srcOrd="1" destOrd="0" presId="urn:microsoft.com/office/officeart/2018/2/layout/IconVerticalSolidList"/>
    <dgm:cxn modelId="{26A587B8-C934-45C1-A4D0-ACC3BCC59FD8}" type="presParOf" srcId="{A531456E-C8D4-4E5D-9303-FDDD0A05C2DC}" destId="{F9A2F771-5475-4175-A974-973C74582C07}" srcOrd="2" destOrd="0" presId="urn:microsoft.com/office/officeart/2018/2/layout/IconVerticalSolidList"/>
    <dgm:cxn modelId="{B11C4200-1369-4FF9-91E7-F3577BA1FB97}" type="presParOf" srcId="{A531456E-C8D4-4E5D-9303-FDDD0A05C2DC}" destId="{A402D78B-9B70-403F-B834-DFFD133D4D54}" srcOrd="3" destOrd="0" presId="urn:microsoft.com/office/officeart/2018/2/layout/IconVerticalSolidList"/>
    <dgm:cxn modelId="{C1644925-A34B-4D43-9B28-294F6A550468}" type="presParOf" srcId="{8D2CC10F-7B5C-453F-BC9E-5CAD8DCB9B11}" destId="{E6E9CC0F-3626-4A0C-B993-15B26B32A7D2}" srcOrd="3" destOrd="0" presId="urn:microsoft.com/office/officeart/2018/2/layout/IconVerticalSolidList"/>
    <dgm:cxn modelId="{F71AA8AB-14E6-43D2-A235-35A616826E52}" type="presParOf" srcId="{8D2CC10F-7B5C-453F-BC9E-5CAD8DCB9B11}" destId="{C574B117-CC58-4BAE-80DB-516CE4B1F3EF}" srcOrd="4" destOrd="0" presId="urn:microsoft.com/office/officeart/2018/2/layout/IconVerticalSolidList"/>
    <dgm:cxn modelId="{C376ACA2-B83B-43B4-BDCB-9D9ED407F1CE}" type="presParOf" srcId="{C574B117-CC58-4BAE-80DB-516CE4B1F3EF}" destId="{D1B0B167-1CC4-48E6-A285-AEEA6C153A0F}" srcOrd="0" destOrd="0" presId="urn:microsoft.com/office/officeart/2018/2/layout/IconVerticalSolidList"/>
    <dgm:cxn modelId="{28B1243F-3055-4C39-81D8-DE8C58C2FAA8}" type="presParOf" srcId="{C574B117-CC58-4BAE-80DB-516CE4B1F3EF}" destId="{DA6DAACF-80FE-4E40-B578-CF0091C73AC3}" srcOrd="1" destOrd="0" presId="urn:microsoft.com/office/officeart/2018/2/layout/IconVerticalSolidList"/>
    <dgm:cxn modelId="{06D58614-56FD-4516-B813-D26AA90FE827}" type="presParOf" srcId="{C574B117-CC58-4BAE-80DB-516CE4B1F3EF}" destId="{5928AED8-E4ED-40DC-80DB-ABF241F20575}" srcOrd="2" destOrd="0" presId="urn:microsoft.com/office/officeart/2018/2/layout/IconVerticalSolidList"/>
    <dgm:cxn modelId="{DA64A617-E9ED-4D24-BE39-CEF74CC0E370}" type="presParOf" srcId="{C574B117-CC58-4BAE-80DB-516CE4B1F3EF}" destId="{C863E08F-399A-4FFC-B1FD-94DA7BD8DB39}" srcOrd="3" destOrd="0" presId="urn:microsoft.com/office/officeart/2018/2/layout/IconVerticalSolidList"/>
    <dgm:cxn modelId="{69A08765-68D4-4953-9484-27D5D6199786}" type="presParOf" srcId="{8D2CC10F-7B5C-453F-BC9E-5CAD8DCB9B11}" destId="{6C961FC4-FE19-4058-B57F-22BF1A6F9A03}" srcOrd="5" destOrd="0" presId="urn:microsoft.com/office/officeart/2018/2/layout/IconVerticalSolidList"/>
    <dgm:cxn modelId="{E5DA180B-07E9-44E3-BF4A-1167178BCAC4}" type="presParOf" srcId="{8D2CC10F-7B5C-453F-BC9E-5CAD8DCB9B11}" destId="{94A984A3-292A-42B0-B1A1-D00A24757DD0}" srcOrd="6" destOrd="0" presId="urn:microsoft.com/office/officeart/2018/2/layout/IconVerticalSolidList"/>
    <dgm:cxn modelId="{68E34348-90D9-4347-8ECB-2985CE53A7F0}" type="presParOf" srcId="{94A984A3-292A-42B0-B1A1-D00A24757DD0}" destId="{19D6ED73-351D-4F63-B853-CCC1707B4660}" srcOrd="0" destOrd="0" presId="urn:microsoft.com/office/officeart/2018/2/layout/IconVerticalSolidList"/>
    <dgm:cxn modelId="{FE313BF7-5ACE-4D30-8E9E-827D68AF6AD8}" type="presParOf" srcId="{94A984A3-292A-42B0-B1A1-D00A24757DD0}" destId="{BEF27E34-4467-45AB-81AE-BB74AD5765DB}" srcOrd="1" destOrd="0" presId="urn:microsoft.com/office/officeart/2018/2/layout/IconVerticalSolidList"/>
    <dgm:cxn modelId="{E39FED62-F107-4586-AEE8-A14EB0138B5E}" type="presParOf" srcId="{94A984A3-292A-42B0-B1A1-D00A24757DD0}" destId="{A3412630-A6E4-41DA-B99D-BCBD702D3D61}" srcOrd="2" destOrd="0" presId="urn:microsoft.com/office/officeart/2018/2/layout/IconVerticalSolidList"/>
    <dgm:cxn modelId="{D1294ECA-5FB0-4674-9E88-E6323DA1820F}" type="presParOf" srcId="{94A984A3-292A-42B0-B1A1-D00A24757DD0}" destId="{23FE50B7-67EE-445B-A2F2-FF36FC0B44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42316-19D0-461D-81B3-C743E42F96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0E3A768-393C-4D95-BDE9-A1F71525302D}">
      <dgm:prSet/>
      <dgm:spPr/>
      <dgm:t>
        <a:bodyPr/>
        <a:lstStyle/>
        <a:p>
          <a:r>
            <a:rPr lang="en-US"/>
            <a:t>Building:</a:t>
          </a:r>
        </a:p>
      </dgm:t>
    </dgm:pt>
    <dgm:pt modelId="{6CCD5FE8-8131-4A74-AAA8-379331C4B665}" type="parTrans" cxnId="{FA5DBC9B-8D61-46AE-9D52-167551FDDE0D}">
      <dgm:prSet/>
      <dgm:spPr/>
      <dgm:t>
        <a:bodyPr/>
        <a:lstStyle/>
        <a:p>
          <a:endParaRPr lang="en-US"/>
        </a:p>
      </dgm:t>
    </dgm:pt>
    <dgm:pt modelId="{E19B5EF6-59B2-400B-9673-23884A3ED163}" type="sibTrans" cxnId="{FA5DBC9B-8D61-46AE-9D52-167551FDDE0D}">
      <dgm:prSet/>
      <dgm:spPr/>
      <dgm:t>
        <a:bodyPr/>
        <a:lstStyle/>
        <a:p>
          <a:endParaRPr lang="en-US"/>
        </a:p>
      </dgm:t>
    </dgm:pt>
    <dgm:pt modelId="{DC296322-23D5-469D-BFCE-00963A5C2DDC}">
      <dgm:prSet/>
      <dgm:spPr/>
      <dgm:t>
        <a:bodyPr/>
        <a:lstStyle/>
        <a:p>
          <a:r>
            <a:rPr lang="en-US" dirty="0"/>
            <a:t>Replace incandescent bulbs with efficient LED (preferred) or CFL bulbs</a:t>
          </a:r>
        </a:p>
      </dgm:t>
    </dgm:pt>
    <dgm:pt modelId="{4BC31AF9-67CF-4BCF-8DAB-02ECFB7CFA61}" type="parTrans" cxnId="{A10C4F66-7674-4BDA-911F-00B6EF6F32C1}">
      <dgm:prSet/>
      <dgm:spPr/>
      <dgm:t>
        <a:bodyPr/>
        <a:lstStyle/>
        <a:p>
          <a:endParaRPr lang="en-US"/>
        </a:p>
      </dgm:t>
    </dgm:pt>
    <dgm:pt modelId="{BBF3809B-3762-4186-B44D-ECA6EEAA328E}" type="sibTrans" cxnId="{A10C4F66-7674-4BDA-911F-00B6EF6F32C1}">
      <dgm:prSet/>
      <dgm:spPr/>
      <dgm:t>
        <a:bodyPr/>
        <a:lstStyle/>
        <a:p>
          <a:endParaRPr lang="en-US"/>
        </a:p>
      </dgm:t>
    </dgm:pt>
    <dgm:pt modelId="{B2EEB697-6443-498A-A9D8-C4238DD2281E}">
      <dgm:prSet/>
      <dgm:spPr/>
      <dgm:t>
        <a:bodyPr/>
        <a:lstStyle/>
        <a:p>
          <a:r>
            <a:rPr lang="en-US" dirty="0"/>
            <a:t>Ensure bathroom and kitchen fans are sized appropriately, and maintained in good working order</a:t>
          </a:r>
        </a:p>
      </dgm:t>
    </dgm:pt>
    <dgm:pt modelId="{AC90ED22-092A-47CC-BD13-9F7EBA7243CC}" type="parTrans" cxnId="{38D0B561-A2EE-46BE-9DBE-57EE0900BDA8}">
      <dgm:prSet/>
      <dgm:spPr/>
      <dgm:t>
        <a:bodyPr/>
        <a:lstStyle/>
        <a:p>
          <a:endParaRPr lang="en-US"/>
        </a:p>
      </dgm:t>
    </dgm:pt>
    <dgm:pt modelId="{549E238A-4F2D-49B4-8A6A-E31D0DFE4FED}" type="sibTrans" cxnId="{38D0B561-A2EE-46BE-9DBE-57EE0900BDA8}">
      <dgm:prSet/>
      <dgm:spPr/>
      <dgm:t>
        <a:bodyPr/>
        <a:lstStyle/>
        <a:p>
          <a:endParaRPr lang="en-US"/>
        </a:p>
      </dgm:t>
    </dgm:pt>
    <dgm:pt modelId="{59937A0C-2A4B-4831-8D7B-E3C398A5757F}">
      <dgm:prSet/>
      <dgm:spPr/>
      <dgm:t>
        <a:bodyPr/>
        <a:lstStyle/>
        <a:p>
          <a:r>
            <a:rPr lang="en-US" dirty="0"/>
            <a:t>Behavior:</a:t>
          </a:r>
        </a:p>
      </dgm:t>
    </dgm:pt>
    <dgm:pt modelId="{B6735749-E7AE-468D-8D35-6B7356979250}" type="parTrans" cxnId="{D8171C38-2AE7-4856-BDA1-BEE8C30BC63E}">
      <dgm:prSet/>
      <dgm:spPr/>
      <dgm:t>
        <a:bodyPr/>
        <a:lstStyle/>
        <a:p>
          <a:endParaRPr lang="en-US"/>
        </a:p>
      </dgm:t>
    </dgm:pt>
    <dgm:pt modelId="{1B1D3141-224F-42F6-B683-EC5E03F8514F}" type="sibTrans" cxnId="{D8171C38-2AE7-4856-BDA1-BEE8C30BC63E}">
      <dgm:prSet/>
      <dgm:spPr/>
      <dgm:t>
        <a:bodyPr/>
        <a:lstStyle/>
        <a:p>
          <a:endParaRPr lang="en-US"/>
        </a:p>
      </dgm:t>
    </dgm:pt>
    <dgm:pt modelId="{74C54DBC-4DAE-4D17-A9F4-1B6CA890A074}">
      <dgm:prSet/>
      <dgm:spPr/>
      <dgm:t>
        <a:bodyPr/>
        <a:lstStyle/>
        <a:p>
          <a:r>
            <a:rPr lang="en-US" dirty="0"/>
            <a:t>Encourage use of kitchen and fans throughout the day, especially when showering and cooking to reduce excess humidity</a:t>
          </a:r>
        </a:p>
      </dgm:t>
    </dgm:pt>
    <dgm:pt modelId="{45309BCD-1098-4631-AA37-F73335964576}" type="parTrans" cxnId="{14324A4A-024C-4E86-BD33-B393275D0C1A}">
      <dgm:prSet/>
      <dgm:spPr/>
      <dgm:t>
        <a:bodyPr/>
        <a:lstStyle/>
        <a:p>
          <a:endParaRPr lang="en-US"/>
        </a:p>
      </dgm:t>
    </dgm:pt>
    <dgm:pt modelId="{5770D098-913E-493C-A3D9-05BBF7951B7D}" type="sibTrans" cxnId="{14324A4A-024C-4E86-BD33-B393275D0C1A}">
      <dgm:prSet/>
      <dgm:spPr/>
      <dgm:t>
        <a:bodyPr/>
        <a:lstStyle/>
        <a:p>
          <a:endParaRPr lang="en-US"/>
        </a:p>
      </dgm:t>
    </dgm:pt>
    <dgm:pt modelId="{5012D999-4978-4BF6-BB5D-BF4FA51023CA}" type="pres">
      <dgm:prSet presAssocID="{89542316-19D0-461D-81B3-C743E42F96FC}" presName="root" presStyleCnt="0">
        <dgm:presLayoutVars>
          <dgm:dir/>
          <dgm:resizeHandles val="exact"/>
        </dgm:presLayoutVars>
      </dgm:prSet>
      <dgm:spPr/>
    </dgm:pt>
    <dgm:pt modelId="{108700CA-BC4C-4E13-A8F4-28C668A173C6}" type="pres">
      <dgm:prSet presAssocID="{10E3A768-393C-4D95-BDE9-A1F71525302D}" presName="compNode" presStyleCnt="0"/>
      <dgm:spPr/>
    </dgm:pt>
    <dgm:pt modelId="{C4E43B8D-06E4-4F55-ACE1-37A3B47D131C}" type="pres">
      <dgm:prSet presAssocID="{10E3A768-393C-4D95-BDE9-A1F71525302D}" presName="bgRect" presStyleLbl="bgShp" presStyleIdx="0" presStyleCnt="5"/>
      <dgm:spPr>
        <a:solidFill>
          <a:schemeClr val="accent1"/>
        </a:solidFill>
      </dgm:spPr>
    </dgm:pt>
    <dgm:pt modelId="{6A403BC2-DD8D-48C3-8946-C33B42CF037D}" type="pres">
      <dgm:prSet presAssocID="{10E3A768-393C-4D95-BDE9-A1F71525302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DB3B4036-1928-4B01-978C-F9AB901DB1D7}" type="pres">
      <dgm:prSet presAssocID="{10E3A768-393C-4D95-BDE9-A1F71525302D}" presName="spaceRect" presStyleCnt="0"/>
      <dgm:spPr/>
    </dgm:pt>
    <dgm:pt modelId="{5814493F-82CE-42A7-A853-22DA53943D8B}" type="pres">
      <dgm:prSet presAssocID="{10E3A768-393C-4D95-BDE9-A1F71525302D}" presName="parTx" presStyleLbl="revTx" presStyleIdx="0" presStyleCnt="5">
        <dgm:presLayoutVars>
          <dgm:chMax val="0"/>
          <dgm:chPref val="0"/>
        </dgm:presLayoutVars>
      </dgm:prSet>
      <dgm:spPr/>
    </dgm:pt>
    <dgm:pt modelId="{B649FFB3-3F1F-4370-AC65-013256DD3D18}" type="pres">
      <dgm:prSet presAssocID="{E19B5EF6-59B2-400B-9673-23884A3ED163}" presName="sibTrans" presStyleCnt="0"/>
      <dgm:spPr/>
    </dgm:pt>
    <dgm:pt modelId="{0DD13C5B-C237-4304-B69D-6DC608BB222C}" type="pres">
      <dgm:prSet presAssocID="{DC296322-23D5-469D-BFCE-00963A5C2DDC}" presName="compNode" presStyleCnt="0"/>
      <dgm:spPr/>
    </dgm:pt>
    <dgm:pt modelId="{7A7A9518-9C1C-4602-9814-F6886589EAAB}" type="pres">
      <dgm:prSet presAssocID="{DC296322-23D5-469D-BFCE-00963A5C2DDC}" presName="bgRect" presStyleLbl="bgShp" presStyleIdx="1" presStyleCnt="5" custLinFactNeighborX="-622" custLinFactNeighborY="-37065"/>
      <dgm:spPr/>
    </dgm:pt>
    <dgm:pt modelId="{32174D29-277A-4EEA-B984-961DE8BE3257}" type="pres">
      <dgm:prSet presAssocID="{DC296322-23D5-469D-BFCE-00963A5C2DDC}" presName="iconRect" presStyleLbl="node1" presStyleIdx="1" presStyleCnt="5" custLinFactNeighborX="4863" custLinFactNeighborY="-6282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33AF0E26-D5AA-4935-9378-D7977B6F0810}" type="pres">
      <dgm:prSet presAssocID="{DC296322-23D5-469D-BFCE-00963A5C2DDC}" presName="spaceRect" presStyleCnt="0"/>
      <dgm:spPr/>
    </dgm:pt>
    <dgm:pt modelId="{03E3FF96-A088-4BB3-AED3-3377D6ABAEB3}" type="pres">
      <dgm:prSet presAssocID="{DC296322-23D5-469D-BFCE-00963A5C2DDC}" presName="parTx" presStyleLbl="revTx" presStyleIdx="1" presStyleCnt="5" custLinFactNeighborX="-1755" custLinFactNeighborY="-37065">
        <dgm:presLayoutVars>
          <dgm:chMax val="0"/>
          <dgm:chPref val="0"/>
        </dgm:presLayoutVars>
      </dgm:prSet>
      <dgm:spPr/>
    </dgm:pt>
    <dgm:pt modelId="{9EE8F044-19D4-4996-A66C-AF8AB5C10684}" type="pres">
      <dgm:prSet presAssocID="{BBF3809B-3762-4186-B44D-ECA6EEAA328E}" presName="sibTrans" presStyleCnt="0"/>
      <dgm:spPr/>
    </dgm:pt>
    <dgm:pt modelId="{DFABD80B-FEDC-4988-9340-AD917B22AD04}" type="pres">
      <dgm:prSet presAssocID="{B2EEB697-6443-498A-A9D8-C4238DD2281E}" presName="compNode" presStyleCnt="0"/>
      <dgm:spPr/>
    </dgm:pt>
    <dgm:pt modelId="{CA3FC824-CB37-4B31-BD40-70DF2C022B2A}" type="pres">
      <dgm:prSet presAssocID="{B2EEB697-6443-498A-A9D8-C4238DD2281E}" presName="bgRect" presStyleLbl="bgShp" presStyleIdx="2" presStyleCnt="5" custLinFactNeighborX="1950" custLinFactNeighborY="-50000"/>
      <dgm:spPr/>
    </dgm:pt>
    <dgm:pt modelId="{A73A110F-0F9B-4D2F-AF1F-8E2D8DAB52EE}" type="pres">
      <dgm:prSet presAssocID="{B2EEB697-6443-498A-A9D8-C4238DD2281E}" presName="iconRect" presStyleLbl="node1" presStyleIdx="2" presStyleCnt="5" custLinFactY="-8208" custLinFactNeighborX="1549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iter"/>
        </a:ext>
      </dgm:extLst>
    </dgm:pt>
    <dgm:pt modelId="{136D117C-8D85-4CBC-A57E-596E4A18C4A5}" type="pres">
      <dgm:prSet presAssocID="{B2EEB697-6443-498A-A9D8-C4238DD2281E}" presName="spaceRect" presStyleCnt="0"/>
      <dgm:spPr/>
    </dgm:pt>
    <dgm:pt modelId="{2F30C85B-3B43-4911-AE63-10DD66AA562A}" type="pres">
      <dgm:prSet presAssocID="{B2EEB697-6443-498A-A9D8-C4238DD2281E}" presName="parTx" presStyleLbl="revTx" presStyleIdx="2" presStyleCnt="5" custLinFactNeighborX="-1184" custLinFactNeighborY="-45311">
        <dgm:presLayoutVars>
          <dgm:chMax val="0"/>
          <dgm:chPref val="0"/>
        </dgm:presLayoutVars>
      </dgm:prSet>
      <dgm:spPr/>
    </dgm:pt>
    <dgm:pt modelId="{59900481-8138-4EC6-8427-1ABBD87A9412}" type="pres">
      <dgm:prSet presAssocID="{549E238A-4F2D-49B4-8A6A-E31D0DFE4FED}" presName="sibTrans" presStyleCnt="0"/>
      <dgm:spPr/>
    </dgm:pt>
    <dgm:pt modelId="{E4BE57C2-D72D-4104-B66C-28F0426DA804}" type="pres">
      <dgm:prSet presAssocID="{59937A0C-2A4B-4831-8D7B-E3C398A5757F}" presName="compNode" presStyleCnt="0"/>
      <dgm:spPr/>
    </dgm:pt>
    <dgm:pt modelId="{81F25D41-90E3-4177-8A32-91309CC3C28A}" type="pres">
      <dgm:prSet presAssocID="{59937A0C-2A4B-4831-8D7B-E3C398A5757F}" presName="bgRect" presStyleLbl="bgShp" presStyleIdx="3" presStyleCnt="5" custLinFactNeighborX="516" custLinFactNeighborY="21393"/>
      <dgm:spPr>
        <a:solidFill>
          <a:schemeClr val="accent1"/>
        </a:solidFill>
      </dgm:spPr>
    </dgm:pt>
    <dgm:pt modelId="{4EC47A54-8E08-4E58-91F9-FD90E62D9247}" type="pres">
      <dgm:prSet presAssocID="{59937A0C-2A4B-4831-8D7B-E3C398A5757F}" presName="iconRect" presStyleLbl="node1" presStyleIdx="3" presStyleCnt="5" custLinFactY="-8116" custLinFactNeighborX="4863"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g"/>
        </a:ext>
      </dgm:extLst>
    </dgm:pt>
    <dgm:pt modelId="{A6CF8B98-111C-42F1-BD65-BCE0923F52CA}" type="pres">
      <dgm:prSet presAssocID="{59937A0C-2A4B-4831-8D7B-E3C398A5757F}" presName="spaceRect" presStyleCnt="0"/>
      <dgm:spPr/>
    </dgm:pt>
    <dgm:pt modelId="{5E5D2621-C342-4154-9D79-A8865A97F08E}" type="pres">
      <dgm:prSet presAssocID="{59937A0C-2A4B-4831-8D7B-E3C398A5757F}" presName="parTx" presStyleLbl="revTx" presStyleIdx="3" presStyleCnt="5" custLinFactNeighborX="-326" custLinFactNeighborY="-53637">
        <dgm:presLayoutVars>
          <dgm:chMax val="0"/>
          <dgm:chPref val="0"/>
        </dgm:presLayoutVars>
      </dgm:prSet>
      <dgm:spPr/>
    </dgm:pt>
    <dgm:pt modelId="{32745111-DA31-4667-B799-567359630874}" type="pres">
      <dgm:prSet presAssocID="{1B1D3141-224F-42F6-B683-EC5E03F8514F}" presName="sibTrans" presStyleCnt="0"/>
      <dgm:spPr/>
    </dgm:pt>
    <dgm:pt modelId="{73A830AC-9CBD-45B8-8E83-5195B9EB3038}" type="pres">
      <dgm:prSet presAssocID="{74C54DBC-4DAE-4D17-A9F4-1B6CA890A074}" presName="compNode" presStyleCnt="0"/>
      <dgm:spPr/>
    </dgm:pt>
    <dgm:pt modelId="{2B2F0612-4A00-413F-A8A2-AD62F6376ACF}" type="pres">
      <dgm:prSet presAssocID="{74C54DBC-4DAE-4D17-A9F4-1B6CA890A074}" presName="bgRect" presStyleLbl="bgShp" presStyleIdx="4" presStyleCnt="5" custLinFactNeighborX="1137" custLinFactNeighborY="-78596"/>
      <dgm:spPr/>
    </dgm:pt>
    <dgm:pt modelId="{60A1EF2B-8687-49DE-A05B-69D185D411AE}" type="pres">
      <dgm:prSet presAssocID="{74C54DBC-4DAE-4D17-A9F4-1B6CA890A074}" presName="iconRect" presStyleLbl="node1" presStyleIdx="4" presStyleCnt="5" custLinFactY="-53496" custLinFactNeighborX="15494"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ink"/>
        </a:ext>
      </dgm:extLst>
    </dgm:pt>
    <dgm:pt modelId="{E2FB5678-C86C-4B5E-B072-BA6EC91D81A5}" type="pres">
      <dgm:prSet presAssocID="{74C54DBC-4DAE-4D17-A9F4-1B6CA890A074}" presName="spaceRect" presStyleCnt="0"/>
      <dgm:spPr/>
    </dgm:pt>
    <dgm:pt modelId="{6FED46CC-F31A-4CD4-8338-FFEF38EC8276}" type="pres">
      <dgm:prSet presAssocID="{74C54DBC-4DAE-4D17-A9F4-1B6CA890A074}" presName="parTx" presStyleLbl="revTx" presStyleIdx="4" presStyleCnt="5" custLinFactNeighborX="-707" custLinFactNeighborY="-70260">
        <dgm:presLayoutVars>
          <dgm:chMax val="0"/>
          <dgm:chPref val="0"/>
        </dgm:presLayoutVars>
      </dgm:prSet>
      <dgm:spPr/>
    </dgm:pt>
  </dgm:ptLst>
  <dgm:cxnLst>
    <dgm:cxn modelId="{6097C324-D927-4023-A653-C410C23BFD90}" type="presOf" srcId="{10E3A768-393C-4D95-BDE9-A1F71525302D}" destId="{5814493F-82CE-42A7-A853-22DA53943D8B}" srcOrd="0" destOrd="0" presId="urn:microsoft.com/office/officeart/2018/2/layout/IconVerticalSolidList"/>
    <dgm:cxn modelId="{D8171C38-2AE7-4856-BDA1-BEE8C30BC63E}" srcId="{89542316-19D0-461D-81B3-C743E42F96FC}" destId="{59937A0C-2A4B-4831-8D7B-E3C398A5757F}" srcOrd="3" destOrd="0" parTransId="{B6735749-E7AE-468D-8D35-6B7356979250}" sibTransId="{1B1D3141-224F-42F6-B683-EC5E03F8514F}"/>
    <dgm:cxn modelId="{38D0B561-A2EE-46BE-9DBE-57EE0900BDA8}" srcId="{89542316-19D0-461D-81B3-C743E42F96FC}" destId="{B2EEB697-6443-498A-A9D8-C4238DD2281E}" srcOrd="2" destOrd="0" parTransId="{AC90ED22-092A-47CC-BD13-9F7EBA7243CC}" sibTransId="{549E238A-4F2D-49B4-8A6A-E31D0DFE4FED}"/>
    <dgm:cxn modelId="{BE702644-FDED-4B9D-8699-21D727C74A5B}" type="presOf" srcId="{59937A0C-2A4B-4831-8D7B-E3C398A5757F}" destId="{5E5D2621-C342-4154-9D79-A8865A97F08E}" srcOrd="0" destOrd="0" presId="urn:microsoft.com/office/officeart/2018/2/layout/IconVerticalSolidList"/>
    <dgm:cxn modelId="{A10C4F66-7674-4BDA-911F-00B6EF6F32C1}" srcId="{89542316-19D0-461D-81B3-C743E42F96FC}" destId="{DC296322-23D5-469D-BFCE-00963A5C2DDC}" srcOrd="1" destOrd="0" parTransId="{4BC31AF9-67CF-4BCF-8DAB-02ECFB7CFA61}" sibTransId="{BBF3809B-3762-4186-B44D-ECA6EEAA328E}"/>
    <dgm:cxn modelId="{14324A4A-024C-4E86-BD33-B393275D0C1A}" srcId="{89542316-19D0-461D-81B3-C743E42F96FC}" destId="{74C54DBC-4DAE-4D17-A9F4-1B6CA890A074}" srcOrd="4" destOrd="0" parTransId="{45309BCD-1098-4631-AA37-F73335964576}" sibTransId="{5770D098-913E-493C-A3D9-05BBF7951B7D}"/>
    <dgm:cxn modelId="{ED3B3B54-D304-4189-B2A3-8751DA2900F7}" type="presOf" srcId="{89542316-19D0-461D-81B3-C743E42F96FC}" destId="{5012D999-4978-4BF6-BB5D-BF4FA51023CA}" srcOrd="0" destOrd="0" presId="urn:microsoft.com/office/officeart/2018/2/layout/IconVerticalSolidList"/>
    <dgm:cxn modelId="{FA5DBC9B-8D61-46AE-9D52-167551FDDE0D}" srcId="{89542316-19D0-461D-81B3-C743E42F96FC}" destId="{10E3A768-393C-4D95-BDE9-A1F71525302D}" srcOrd="0" destOrd="0" parTransId="{6CCD5FE8-8131-4A74-AAA8-379331C4B665}" sibTransId="{E19B5EF6-59B2-400B-9673-23884A3ED163}"/>
    <dgm:cxn modelId="{8B735BB1-9B67-4F31-A7F4-EA7BFAC93CF5}" type="presOf" srcId="{DC296322-23D5-469D-BFCE-00963A5C2DDC}" destId="{03E3FF96-A088-4BB3-AED3-3377D6ABAEB3}" srcOrd="0" destOrd="0" presId="urn:microsoft.com/office/officeart/2018/2/layout/IconVerticalSolidList"/>
    <dgm:cxn modelId="{D9FF8AB7-30AB-4EB1-968B-1CBA276F30B7}" type="presOf" srcId="{74C54DBC-4DAE-4D17-A9F4-1B6CA890A074}" destId="{6FED46CC-F31A-4CD4-8338-FFEF38EC8276}" srcOrd="0" destOrd="0" presId="urn:microsoft.com/office/officeart/2018/2/layout/IconVerticalSolidList"/>
    <dgm:cxn modelId="{A1D5EECC-84D1-4EB8-9B7E-DF282CA1E648}" type="presOf" srcId="{B2EEB697-6443-498A-A9D8-C4238DD2281E}" destId="{2F30C85B-3B43-4911-AE63-10DD66AA562A}" srcOrd="0" destOrd="0" presId="urn:microsoft.com/office/officeart/2018/2/layout/IconVerticalSolidList"/>
    <dgm:cxn modelId="{AA200CA4-5508-42C2-80DA-8CD750B0DC39}" type="presParOf" srcId="{5012D999-4978-4BF6-BB5D-BF4FA51023CA}" destId="{108700CA-BC4C-4E13-A8F4-28C668A173C6}" srcOrd="0" destOrd="0" presId="urn:microsoft.com/office/officeart/2018/2/layout/IconVerticalSolidList"/>
    <dgm:cxn modelId="{490D9DA5-0F09-4A79-80E8-E7A9F318768C}" type="presParOf" srcId="{108700CA-BC4C-4E13-A8F4-28C668A173C6}" destId="{C4E43B8D-06E4-4F55-ACE1-37A3B47D131C}" srcOrd="0" destOrd="0" presId="urn:microsoft.com/office/officeart/2018/2/layout/IconVerticalSolidList"/>
    <dgm:cxn modelId="{5D226DA0-954D-49A1-BE89-0C0D38CF0B24}" type="presParOf" srcId="{108700CA-BC4C-4E13-A8F4-28C668A173C6}" destId="{6A403BC2-DD8D-48C3-8946-C33B42CF037D}" srcOrd="1" destOrd="0" presId="urn:microsoft.com/office/officeart/2018/2/layout/IconVerticalSolidList"/>
    <dgm:cxn modelId="{FF241286-6C64-4B8B-A13B-DC8A7BBAAB6E}" type="presParOf" srcId="{108700CA-BC4C-4E13-A8F4-28C668A173C6}" destId="{DB3B4036-1928-4B01-978C-F9AB901DB1D7}" srcOrd="2" destOrd="0" presId="urn:microsoft.com/office/officeart/2018/2/layout/IconVerticalSolidList"/>
    <dgm:cxn modelId="{F4E2F762-D613-474A-8CA6-537FC509A8DC}" type="presParOf" srcId="{108700CA-BC4C-4E13-A8F4-28C668A173C6}" destId="{5814493F-82CE-42A7-A853-22DA53943D8B}" srcOrd="3" destOrd="0" presId="urn:microsoft.com/office/officeart/2018/2/layout/IconVerticalSolidList"/>
    <dgm:cxn modelId="{FF2A3837-E3E7-4DD5-84A9-470EA74BE569}" type="presParOf" srcId="{5012D999-4978-4BF6-BB5D-BF4FA51023CA}" destId="{B649FFB3-3F1F-4370-AC65-013256DD3D18}" srcOrd="1" destOrd="0" presId="urn:microsoft.com/office/officeart/2018/2/layout/IconVerticalSolidList"/>
    <dgm:cxn modelId="{56442A6A-EEEB-4A53-BCE3-83A5A5B668E4}" type="presParOf" srcId="{5012D999-4978-4BF6-BB5D-BF4FA51023CA}" destId="{0DD13C5B-C237-4304-B69D-6DC608BB222C}" srcOrd="2" destOrd="0" presId="urn:microsoft.com/office/officeart/2018/2/layout/IconVerticalSolidList"/>
    <dgm:cxn modelId="{1FC45F8D-127B-44EA-8215-DED5F8E1A217}" type="presParOf" srcId="{0DD13C5B-C237-4304-B69D-6DC608BB222C}" destId="{7A7A9518-9C1C-4602-9814-F6886589EAAB}" srcOrd="0" destOrd="0" presId="urn:microsoft.com/office/officeart/2018/2/layout/IconVerticalSolidList"/>
    <dgm:cxn modelId="{BC19230E-99EE-42E5-9182-C18F6D976D31}" type="presParOf" srcId="{0DD13C5B-C237-4304-B69D-6DC608BB222C}" destId="{32174D29-277A-4EEA-B984-961DE8BE3257}" srcOrd="1" destOrd="0" presId="urn:microsoft.com/office/officeart/2018/2/layout/IconVerticalSolidList"/>
    <dgm:cxn modelId="{4FC2BCDD-2A4E-4AA5-BE6A-80E06770FAE1}" type="presParOf" srcId="{0DD13C5B-C237-4304-B69D-6DC608BB222C}" destId="{33AF0E26-D5AA-4935-9378-D7977B6F0810}" srcOrd="2" destOrd="0" presId="urn:microsoft.com/office/officeart/2018/2/layout/IconVerticalSolidList"/>
    <dgm:cxn modelId="{2F8F2F8A-E585-4FB0-B3BB-C6E0C9AFAED3}" type="presParOf" srcId="{0DD13C5B-C237-4304-B69D-6DC608BB222C}" destId="{03E3FF96-A088-4BB3-AED3-3377D6ABAEB3}" srcOrd="3" destOrd="0" presId="urn:microsoft.com/office/officeart/2018/2/layout/IconVerticalSolidList"/>
    <dgm:cxn modelId="{67A4764A-5D11-4796-A666-34C927D9D5B8}" type="presParOf" srcId="{5012D999-4978-4BF6-BB5D-BF4FA51023CA}" destId="{9EE8F044-19D4-4996-A66C-AF8AB5C10684}" srcOrd="3" destOrd="0" presId="urn:microsoft.com/office/officeart/2018/2/layout/IconVerticalSolidList"/>
    <dgm:cxn modelId="{9EF2B737-2750-4E03-AAD3-55F9E40DAD0A}" type="presParOf" srcId="{5012D999-4978-4BF6-BB5D-BF4FA51023CA}" destId="{DFABD80B-FEDC-4988-9340-AD917B22AD04}" srcOrd="4" destOrd="0" presId="urn:microsoft.com/office/officeart/2018/2/layout/IconVerticalSolidList"/>
    <dgm:cxn modelId="{854338EB-482C-4184-B1FA-28E33CC4D40F}" type="presParOf" srcId="{DFABD80B-FEDC-4988-9340-AD917B22AD04}" destId="{CA3FC824-CB37-4B31-BD40-70DF2C022B2A}" srcOrd="0" destOrd="0" presId="urn:microsoft.com/office/officeart/2018/2/layout/IconVerticalSolidList"/>
    <dgm:cxn modelId="{4A1770A4-FEE2-4FA3-9732-85D8F3BB86BA}" type="presParOf" srcId="{DFABD80B-FEDC-4988-9340-AD917B22AD04}" destId="{A73A110F-0F9B-4D2F-AF1F-8E2D8DAB52EE}" srcOrd="1" destOrd="0" presId="urn:microsoft.com/office/officeart/2018/2/layout/IconVerticalSolidList"/>
    <dgm:cxn modelId="{D1B21AE0-B8DA-419F-AAD8-D10156DD9C79}" type="presParOf" srcId="{DFABD80B-FEDC-4988-9340-AD917B22AD04}" destId="{136D117C-8D85-4CBC-A57E-596E4A18C4A5}" srcOrd="2" destOrd="0" presId="urn:microsoft.com/office/officeart/2018/2/layout/IconVerticalSolidList"/>
    <dgm:cxn modelId="{BF483E37-8000-43B2-9DF7-E06A83522985}" type="presParOf" srcId="{DFABD80B-FEDC-4988-9340-AD917B22AD04}" destId="{2F30C85B-3B43-4911-AE63-10DD66AA562A}" srcOrd="3" destOrd="0" presId="urn:microsoft.com/office/officeart/2018/2/layout/IconVerticalSolidList"/>
    <dgm:cxn modelId="{C2FCF6D9-3DFF-4CFE-A30D-29CDEC9CB6A4}" type="presParOf" srcId="{5012D999-4978-4BF6-BB5D-BF4FA51023CA}" destId="{59900481-8138-4EC6-8427-1ABBD87A9412}" srcOrd="5" destOrd="0" presId="urn:microsoft.com/office/officeart/2018/2/layout/IconVerticalSolidList"/>
    <dgm:cxn modelId="{781C9EDF-A867-4878-957E-A02CB22F57AF}" type="presParOf" srcId="{5012D999-4978-4BF6-BB5D-BF4FA51023CA}" destId="{E4BE57C2-D72D-4104-B66C-28F0426DA804}" srcOrd="6" destOrd="0" presId="urn:microsoft.com/office/officeart/2018/2/layout/IconVerticalSolidList"/>
    <dgm:cxn modelId="{D448E0BD-BD33-4107-B6C9-F0B0773C67C5}" type="presParOf" srcId="{E4BE57C2-D72D-4104-B66C-28F0426DA804}" destId="{81F25D41-90E3-4177-8A32-91309CC3C28A}" srcOrd="0" destOrd="0" presId="urn:microsoft.com/office/officeart/2018/2/layout/IconVerticalSolidList"/>
    <dgm:cxn modelId="{D94F8382-3A98-4F8A-816A-A8BA4F802D41}" type="presParOf" srcId="{E4BE57C2-D72D-4104-B66C-28F0426DA804}" destId="{4EC47A54-8E08-4E58-91F9-FD90E62D9247}" srcOrd="1" destOrd="0" presId="urn:microsoft.com/office/officeart/2018/2/layout/IconVerticalSolidList"/>
    <dgm:cxn modelId="{E7A5311C-50AA-4C93-B7DB-69529A12900D}" type="presParOf" srcId="{E4BE57C2-D72D-4104-B66C-28F0426DA804}" destId="{A6CF8B98-111C-42F1-BD65-BCE0923F52CA}" srcOrd="2" destOrd="0" presId="urn:microsoft.com/office/officeart/2018/2/layout/IconVerticalSolidList"/>
    <dgm:cxn modelId="{8018A8F7-59E2-45FC-BFD5-26199DB36108}" type="presParOf" srcId="{E4BE57C2-D72D-4104-B66C-28F0426DA804}" destId="{5E5D2621-C342-4154-9D79-A8865A97F08E}" srcOrd="3" destOrd="0" presId="urn:microsoft.com/office/officeart/2018/2/layout/IconVerticalSolidList"/>
    <dgm:cxn modelId="{2FFB8047-CCEE-4D8D-9488-E2CA368846FA}" type="presParOf" srcId="{5012D999-4978-4BF6-BB5D-BF4FA51023CA}" destId="{32745111-DA31-4667-B799-567359630874}" srcOrd="7" destOrd="0" presId="urn:microsoft.com/office/officeart/2018/2/layout/IconVerticalSolidList"/>
    <dgm:cxn modelId="{4A1296CB-1C94-4D52-919B-BFFA1AC3BC33}" type="presParOf" srcId="{5012D999-4978-4BF6-BB5D-BF4FA51023CA}" destId="{73A830AC-9CBD-45B8-8E83-5195B9EB3038}" srcOrd="8" destOrd="0" presId="urn:microsoft.com/office/officeart/2018/2/layout/IconVerticalSolidList"/>
    <dgm:cxn modelId="{989878DF-6A9F-4B2E-8525-122EA7724414}" type="presParOf" srcId="{73A830AC-9CBD-45B8-8E83-5195B9EB3038}" destId="{2B2F0612-4A00-413F-A8A2-AD62F6376ACF}" srcOrd="0" destOrd="0" presId="urn:microsoft.com/office/officeart/2018/2/layout/IconVerticalSolidList"/>
    <dgm:cxn modelId="{12C1C73C-7AE5-4FB5-9E6C-81EDB2ED22F7}" type="presParOf" srcId="{73A830AC-9CBD-45B8-8E83-5195B9EB3038}" destId="{60A1EF2B-8687-49DE-A05B-69D185D411AE}" srcOrd="1" destOrd="0" presId="urn:microsoft.com/office/officeart/2018/2/layout/IconVerticalSolidList"/>
    <dgm:cxn modelId="{3B8B7F4A-EAA5-4236-A96F-5BFE4A2B8CD9}" type="presParOf" srcId="{73A830AC-9CBD-45B8-8E83-5195B9EB3038}" destId="{E2FB5678-C86C-4B5E-B072-BA6EC91D81A5}" srcOrd="2" destOrd="0" presId="urn:microsoft.com/office/officeart/2018/2/layout/IconVerticalSolidList"/>
    <dgm:cxn modelId="{36B75400-21F1-4CE0-9890-FE11FF41FF39}" type="presParOf" srcId="{73A830AC-9CBD-45B8-8E83-5195B9EB3038}" destId="{6FED46CC-F31A-4CD4-8338-FFEF38EC827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31A1B6-05AE-4E49-803E-6B8E85C6EC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8284286-BAD7-4F85-8BDA-5995C5BE57DF}">
      <dgm:prSet/>
      <dgm:spPr/>
      <dgm:t>
        <a:bodyPr/>
        <a:lstStyle/>
        <a:p>
          <a:r>
            <a:rPr lang="en-US"/>
            <a:t>Energy Champion</a:t>
          </a:r>
        </a:p>
      </dgm:t>
    </dgm:pt>
    <dgm:pt modelId="{61E4E883-230A-48EC-B334-B8C628654AB6}" type="parTrans" cxnId="{6C94F221-4345-4738-BDB5-6F50244C921E}">
      <dgm:prSet/>
      <dgm:spPr/>
      <dgm:t>
        <a:bodyPr/>
        <a:lstStyle/>
        <a:p>
          <a:endParaRPr lang="en-US"/>
        </a:p>
      </dgm:t>
    </dgm:pt>
    <dgm:pt modelId="{8FB4DF24-9897-439F-9007-F70745B30E00}" type="sibTrans" cxnId="{6C94F221-4345-4738-BDB5-6F50244C921E}">
      <dgm:prSet/>
      <dgm:spPr/>
      <dgm:t>
        <a:bodyPr/>
        <a:lstStyle/>
        <a:p>
          <a:endParaRPr lang="en-US"/>
        </a:p>
      </dgm:t>
    </dgm:pt>
    <dgm:pt modelId="{A8BCB229-0D5C-47A5-AC38-81086708510F}">
      <dgm:prSet/>
      <dgm:spPr/>
      <dgm:t>
        <a:bodyPr/>
        <a:lstStyle/>
        <a:p>
          <a:r>
            <a:rPr lang="en-US" dirty="0"/>
            <a:t>Community-based leader who works to facilitate energy project, shares energy knowledge, and acts as energy contact for other residents </a:t>
          </a:r>
        </a:p>
      </dgm:t>
    </dgm:pt>
    <dgm:pt modelId="{96E33465-F385-4B3F-997D-0B6F9F051DA9}" type="parTrans" cxnId="{059B2A4A-0281-457B-9FBC-E039481D7B5B}">
      <dgm:prSet/>
      <dgm:spPr/>
      <dgm:t>
        <a:bodyPr/>
        <a:lstStyle/>
        <a:p>
          <a:endParaRPr lang="en-US"/>
        </a:p>
      </dgm:t>
    </dgm:pt>
    <dgm:pt modelId="{32C0EFF8-7769-4EA3-BA50-F64A2A969D84}" type="sibTrans" cxnId="{059B2A4A-0281-457B-9FBC-E039481D7B5B}">
      <dgm:prSet/>
      <dgm:spPr/>
      <dgm:t>
        <a:bodyPr/>
        <a:lstStyle/>
        <a:p>
          <a:endParaRPr lang="en-US"/>
        </a:p>
      </dgm:t>
    </dgm:pt>
    <dgm:pt modelId="{68BEDAC2-1749-4907-84B0-1F272144FA19}">
      <dgm:prSet/>
      <dgm:spPr/>
      <dgm:t>
        <a:bodyPr/>
        <a:lstStyle/>
        <a:p>
          <a:r>
            <a:rPr lang="en-US"/>
            <a:t>Green Team</a:t>
          </a:r>
        </a:p>
      </dgm:t>
    </dgm:pt>
    <dgm:pt modelId="{60F3655B-7824-4601-B97B-CB93CA47567D}" type="parTrans" cxnId="{9C356AF4-F9D8-47E3-841A-FF2609495F4B}">
      <dgm:prSet/>
      <dgm:spPr/>
      <dgm:t>
        <a:bodyPr/>
        <a:lstStyle/>
        <a:p>
          <a:endParaRPr lang="en-US"/>
        </a:p>
      </dgm:t>
    </dgm:pt>
    <dgm:pt modelId="{CC9E3585-C201-4290-9FB0-09C2BCFDE238}" type="sibTrans" cxnId="{9C356AF4-F9D8-47E3-841A-FF2609495F4B}">
      <dgm:prSet/>
      <dgm:spPr/>
      <dgm:t>
        <a:bodyPr/>
        <a:lstStyle/>
        <a:p>
          <a:endParaRPr lang="en-US"/>
        </a:p>
      </dgm:t>
    </dgm:pt>
    <dgm:pt modelId="{3E1BFB30-028E-4992-92A7-CB49BB075B73}">
      <dgm:prSet/>
      <dgm:spPr/>
      <dgm:t>
        <a:bodyPr/>
        <a:lstStyle/>
        <a:p>
          <a:r>
            <a:rPr lang="en-US"/>
            <a:t>All-ages community team supporting other members in reducing energy use</a:t>
          </a:r>
        </a:p>
      </dgm:t>
    </dgm:pt>
    <dgm:pt modelId="{72E150DE-CB25-4B87-8A70-F6D26701B521}" type="parTrans" cxnId="{8B75D97E-E3E3-404B-A701-6C8CE205C616}">
      <dgm:prSet/>
      <dgm:spPr/>
      <dgm:t>
        <a:bodyPr/>
        <a:lstStyle/>
        <a:p>
          <a:endParaRPr lang="en-US"/>
        </a:p>
      </dgm:t>
    </dgm:pt>
    <dgm:pt modelId="{40426131-6CB9-43E9-9C1D-86951FC341B2}" type="sibTrans" cxnId="{8B75D97E-E3E3-404B-A701-6C8CE205C616}">
      <dgm:prSet/>
      <dgm:spPr/>
      <dgm:t>
        <a:bodyPr/>
        <a:lstStyle/>
        <a:p>
          <a:endParaRPr lang="en-US"/>
        </a:p>
      </dgm:t>
    </dgm:pt>
    <dgm:pt modelId="{8545A01C-1583-463B-A5A1-4DE24BD98E96}">
      <dgm:prSet/>
      <dgm:spPr/>
      <dgm:t>
        <a:bodyPr/>
        <a:lstStyle/>
        <a:p>
          <a:r>
            <a:rPr lang="en-US"/>
            <a:t>Social media or other platform for sharing tips, knowledge, and information</a:t>
          </a:r>
        </a:p>
      </dgm:t>
    </dgm:pt>
    <dgm:pt modelId="{A512ECBF-6FCE-4FC4-ABB5-9520A8DECD34}" type="parTrans" cxnId="{79476693-797C-4D9B-91D7-E07286170E06}">
      <dgm:prSet/>
      <dgm:spPr/>
      <dgm:t>
        <a:bodyPr/>
        <a:lstStyle/>
        <a:p>
          <a:endParaRPr lang="en-US"/>
        </a:p>
      </dgm:t>
    </dgm:pt>
    <dgm:pt modelId="{99215324-D0D0-4ADF-A23A-4F71B2AEACD0}" type="sibTrans" cxnId="{79476693-797C-4D9B-91D7-E07286170E06}">
      <dgm:prSet/>
      <dgm:spPr/>
      <dgm:t>
        <a:bodyPr/>
        <a:lstStyle/>
        <a:p>
          <a:endParaRPr lang="en-US"/>
        </a:p>
      </dgm:t>
    </dgm:pt>
    <dgm:pt modelId="{ABA316D4-0DED-4E46-8593-A098FCF379D0}">
      <dgm:prSet/>
      <dgm:spPr/>
      <dgm:t>
        <a:bodyPr/>
        <a:lstStyle/>
        <a:p>
          <a:r>
            <a:rPr lang="en-US"/>
            <a:t>Set community-wide challenge and goals</a:t>
          </a:r>
        </a:p>
      </dgm:t>
    </dgm:pt>
    <dgm:pt modelId="{082B57E5-D5BC-48B4-A1C2-0B64BC233FFF}" type="parTrans" cxnId="{A279B8E6-1E30-4D90-8B6F-6E8E386F03E3}">
      <dgm:prSet/>
      <dgm:spPr/>
      <dgm:t>
        <a:bodyPr/>
        <a:lstStyle/>
        <a:p>
          <a:endParaRPr lang="en-US"/>
        </a:p>
      </dgm:t>
    </dgm:pt>
    <dgm:pt modelId="{F06FD648-25BF-4B9D-A9E8-637E6A273680}" type="sibTrans" cxnId="{A279B8E6-1E30-4D90-8B6F-6E8E386F03E3}">
      <dgm:prSet/>
      <dgm:spPr/>
      <dgm:t>
        <a:bodyPr/>
        <a:lstStyle/>
        <a:p>
          <a:endParaRPr lang="en-US"/>
        </a:p>
      </dgm:t>
    </dgm:pt>
    <dgm:pt modelId="{80478CCF-0F64-43ED-ABFF-234591B744D0}" type="pres">
      <dgm:prSet presAssocID="{2D31A1B6-05AE-4E49-803E-6B8E85C6ECE7}" presName="root" presStyleCnt="0">
        <dgm:presLayoutVars>
          <dgm:dir/>
          <dgm:resizeHandles val="exact"/>
        </dgm:presLayoutVars>
      </dgm:prSet>
      <dgm:spPr/>
    </dgm:pt>
    <dgm:pt modelId="{15F1986A-AAE9-4B89-9FB8-59AB9B19FA3E}" type="pres">
      <dgm:prSet presAssocID="{B8284286-BAD7-4F85-8BDA-5995C5BE57DF}" presName="compNode" presStyleCnt="0"/>
      <dgm:spPr/>
    </dgm:pt>
    <dgm:pt modelId="{4F489F20-91EE-4B44-B2D2-5A55772BB5B9}" type="pres">
      <dgm:prSet presAssocID="{B8284286-BAD7-4F85-8BDA-5995C5BE57DF}" presName="bgRect" presStyleLbl="bgShp" presStyleIdx="0" presStyleCnt="4"/>
      <dgm:spPr/>
    </dgm:pt>
    <dgm:pt modelId="{32D00DA0-03AC-49AF-ADE6-1706EA4638B8}" type="pres">
      <dgm:prSet presAssocID="{B8284286-BAD7-4F85-8BDA-5995C5BE57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E89BD2F2-47E2-4AE0-A6C2-F596EF03E20C}" type="pres">
      <dgm:prSet presAssocID="{B8284286-BAD7-4F85-8BDA-5995C5BE57DF}" presName="spaceRect" presStyleCnt="0"/>
      <dgm:spPr/>
    </dgm:pt>
    <dgm:pt modelId="{8F2593A9-0BF5-4E4B-B5F1-64789E33CA24}" type="pres">
      <dgm:prSet presAssocID="{B8284286-BAD7-4F85-8BDA-5995C5BE57DF}" presName="parTx" presStyleLbl="revTx" presStyleIdx="0" presStyleCnt="6">
        <dgm:presLayoutVars>
          <dgm:chMax val="0"/>
          <dgm:chPref val="0"/>
        </dgm:presLayoutVars>
      </dgm:prSet>
      <dgm:spPr/>
    </dgm:pt>
    <dgm:pt modelId="{EA549B35-0799-450C-A1BB-9242EC942A87}" type="pres">
      <dgm:prSet presAssocID="{B8284286-BAD7-4F85-8BDA-5995C5BE57DF}" presName="desTx" presStyleLbl="revTx" presStyleIdx="1" presStyleCnt="6" custScaleY="39148" custLinFactNeighborX="-1193" custLinFactNeighborY="79735">
        <dgm:presLayoutVars/>
      </dgm:prSet>
      <dgm:spPr/>
    </dgm:pt>
    <dgm:pt modelId="{AA8170A5-E6B9-40BB-B7B4-0B9125B60BB1}" type="pres">
      <dgm:prSet presAssocID="{8FB4DF24-9897-439F-9007-F70745B30E00}" presName="sibTrans" presStyleCnt="0"/>
      <dgm:spPr/>
    </dgm:pt>
    <dgm:pt modelId="{42DB6B0E-A921-42C9-9BD5-DCD1C6A18C09}" type="pres">
      <dgm:prSet presAssocID="{68BEDAC2-1749-4907-84B0-1F272144FA19}" presName="compNode" presStyleCnt="0"/>
      <dgm:spPr/>
    </dgm:pt>
    <dgm:pt modelId="{252B13F2-65E4-4ABC-9A6B-371AAE110A7B}" type="pres">
      <dgm:prSet presAssocID="{68BEDAC2-1749-4907-84B0-1F272144FA19}" presName="bgRect" presStyleLbl="bgShp" presStyleIdx="1" presStyleCnt="4"/>
      <dgm:spPr/>
    </dgm:pt>
    <dgm:pt modelId="{8597A38C-4982-445C-953D-810647C71617}" type="pres">
      <dgm:prSet presAssocID="{68BEDAC2-1749-4907-84B0-1F272144FA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594A478-600C-49DD-876C-419B9CB311AD}" type="pres">
      <dgm:prSet presAssocID="{68BEDAC2-1749-4907-84B0-1F272144FA19}" presName="spaceRect" presStyleCnt="0"/>
      <dgm:spPr/>
    </dgm:pt>
    <dgm:pt modelId="{6FF63FC6-EC93-47E8-B909-B9F21357FE0B}" type="pres">
      <dgm:prSet presAssocID="{68BEDAC2-1749-4907-84B0-1F272144FA19}" presName="parTx" presStyleLbl="revTx" presStyleIdx="2" presStyleCnt="6">
        <dgm:presLayoutVars>
          <dgm:chMax val="0"/>
          <dgm:chPref val="0"/>
        </dgm:presLayoutVars>
      </dgm:prSet>
      <dgm:spPr/>
    </dgm:pt>
    <dgm:pt modelId="{92735A29-F9E5-4905-B706-CE8A8745E217}" type="pres">
      <dgm:prSet presAssocID="{68BEDAC2-1749-4907-84B0-1F272144FA19}" presName="desTx" presStyleLbl="revTx" presStyleIdx="3" presStyleCnt="6">
        <dgm:presLayoutVars/>
      </dgm:prSet>
      <dgm:spPr/>
    </dgm:pt>
    <dgm:pt modelId="{F25B7BCE-1BD6-4AD9-8061-227D191915BC}" type="pres">
      <dgm:prSet presAssocID="{CC9E3585-C201-4290-9FB0-09C2BCFDE238}" presName="sibTrans" presStyleCnt="0"/>
      <dgm:spPr/>
    </dgm:pt>
    <dgm:pt modelId="{08E13771-0AF3-455C-9731-AD758D511B10}" type="pres">
      <dgm:prSet presAssocID="{8545A01C-1583-463B-A5A1-4DE24BD98E96}" presName="compNode" presStyleCnt="0"/>
      <dgm:spPr/>
    </dgm:pt>
    <dgm:pt modelId="{140DB5FB-D23D-403D-8BB8-123929C37913}" type="pres">
      <dgm:prSet presAssocID="{8545A01C-1583-463B-A5A1-4DE24BD98E96}" presName="bgRect" presStyleLbl="bgShp" presStyleIdx="2" presStyleCnt="4"/>
      <dgm:spPr/>
    </dgm:pt>
    <dgm:pt modelId="{1D47C293-E13B-438E-A119-7B593E802213}" type="pres">
      <dgm:prSet presAssocID="{8545A01C-1583-463B-A5A1-4DE24BD98E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0DEEBF9B-687A-4FC8-988C-A95DF8D0605A}" type="pres">
      <dgm:prSet presAssocID="{8545A01C-1583-463B-A5A1-4DE24BD98E96}" presName="spaceRect" presStyleCnt="0"/>
      <dgm:spPr/>
    </dgm:pt>
    <dgm:pt modelId="{CB2768E3-E393-4BBF-ACF5-FA1CF8AB47C9}" type="pres">
      <dgm:prSet presAssocID="{8545A01C-1583-463B-A5A1-4DE24BD98E96}" presName="parTx" presStyleLbl="revTx" presStyleIdx="4" presStyleCnt="6">
        <dgm:presLayoutVars>
          <dgm:chMax val="0"/>
          <dgm:chPref val="0"/>
        </dgm:presLayoutVars>
      </dgm:prSet>
      <dgm:spPr/>
    </dgm:pt>
    <dgm:pt modelId="{A9CD7428-B846-4768-BA7B-3F97BAE09CFE}" type="pres">
      <dgm:prSet presAssocID="{99215324-D0D0-4ADF-A23A-4F71B2AEACD0}" presName="sibTrans" presStyleCnt="0"/>
      <dgm:spPr/>
    </dgm:pt>
    <dgm:pt modelId="{EF6610E4-C954-4329-BC2F-51FBAE5E55A1}" type="pres">
      <dgm:prSet presAssocID="{ABA316D4-0DED-4E46-8593-A098FCF379D0}" presName="compNode" presStyleCnt="0"/>
      <dgm:spPr/>
    </dgm:pt>
    <dgm:pt modelId="{A7488AA1-53DC-4E91-B858-4329F0897E8D}" type="pres">
      <dgm:prSet presAssocID="{ABA316D4-0DED-4E46-8593-A098FCF379D0}" presName="bgRect" presStyleLbl="bgShp" presStyleIdx="3" presStyleCnt="4"/>
      <dgm:spPr/>
    </dgm:pt>
    <dgm:pt modelId="{8FE9B3EC-5BDD-40EE-85D3-A49FDE84252D}" type="pres">
      <dgm:prSet presAssocID="{ABA316D4-0DED-4E46-8593-A098FCF379D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CEBB44B4-02E4-4901-AB27-74DAF45CCD0C}" type="pres">
      <dgm:prSet presAssocID="{ABA316D4-0DED-4E46-8593-A098FCF379D0}" presName="spaceRect" presStyleCnt="0"/>
      <dgm:spPr/>
    </dgm:pt>
    <dgm:pt modelId="{5D2F30DE-13AA-44C1-A9A0-45F6A5654B5F}" type="pres">
      <dgm:prSet presAssocID="{ABA316D4-0DED-4E46-8593-A098FCF379D0}" presName="parTx" presStyleLbl="revTx" presStyleIdx="5" presStyleCnt="6">
        <dgm:presLayoutVars>
          <dgm:chMax val="0"/>
          <dgm:chPref val="0"/>
        </dgm:presLayoutVars>
      </dgm:prSet>
      <dgm:spPr/>
    </dgm:pt>
  </dgm:ptLst>
  <dgm:cxnLst>
    <dgm:cxn modelId="{631F830B-3E1C-427D-BF6B-2BDA6454D012}" type="presOf" srcId="{3E1BFB30-028E-4992-92A7-CB49BB075B73}" destId="{92735A29-F9E5-4905-B706-CE8A8745E217}" srcOrd="0" destOrd="0" presId="urn:microsoft.com/office/officeart/2018/2/layout/IconVerticalSolidList"/>
    <dgm:cxn modelId="{6DF46F10-FB49-4273-85ED-302839CAE48A}" type="presOf" srcId="{B8284286-BAD7-4F85-8BDA-5995C5BE57DF}" destId="{8F2593A9-0BF5-4E4B-B5F1-64789E33CA24}" srcOrd="0" destOrd="0" presId="urn:microsoft.com/office/officeart/2018/2/layout/IconVerticalSolidList"/>
    <dgm:cxn modelId="{19A2151E-8646-4A0E-ADA6-ED9E5980EF3A}" type="presOf" srcId="{A8BCB229-0D5C-47A5-AC38-81086708510F}" destId="{EA549B35-0799-450C-A1BB-9242EC942A87}" srcOrd="0" destOrd="0" presId="urn:microsoft.com/office/officeart/2018/2/layout/IconVerticalSolidList"/>
    <dgm:cxn modelId="{6C94F221-4345-4738-BDB5-6F50244C921E}" srcId="{2D31A1B6-05AE-4E49-803E-6B8E85C6ECE7}" destId="{B8284286-BAD7-4F85-8BDA-5995C5BE57DF}" srcOrd="0" destOrd="0" parTransId="{61E4E883-230A-48EC-B334-B8C628654AB6}" sibTransId="{8FB4DF24-9897-439F-9007-F70745B30E00}"/>
    <dgm:cxn modelId="{059B2A4A-0281-457B-9FBC-E039481D7B5B}" srcId="{B8284286-BAD7-4F85-8BDA-5995C5BE57DF}" destId="{A8BCB229-0D5C-47A5-AC38-81086708510F}" srcOrd="0" destOrd="0" parTransId="{96E33465-F385-4B3F-997D-0B6F9F051DA9}" sibTransId="{32C0EFF8-7769-4EA3-BA50-F64A2A969D84}"/>
    <dgm:cxn modelId="{C1349B6B-1EBD-4F2A-AE52-13DDBE7C1A25}" type="presOf" srcId="{ABA316D4-0DED-4E46-8593-A098FCF379D0}" destId="{5D2F30DE-13AA-44C1-A9A0-45F6A5654B5F}" srcOrd="0" destOrd="0" presId="urn:microsoft.com/office/officeart/2018/2/layout/IconVerticalSolidList"/>
    <dgm:cxn modelId="{8DFA826D-640E-4532-9C47-055EE6B1957D}" type="presOf" srcId="{68BEDAC2-1749-4907-84B0-1F272144FA19}" destId="{6FF63FC6-EC93-47E8-B909-B9F21357FE0B}" srcOrd="0" destOrd="0" presId="urn:microsoft.com/office/officeart/2018/2/layout/IconVerticalSolidList"/>
    <dgm:cxn modelId="{8B75D97E-E3E3-404B-A701-6C8CE205C616}" srcId="{68BEDAC2-1749-4907-84B0-1F272144FA19}" destId="{3E1BFB30-028E-4992-92A7-CB49BB075B73}" srcOrd="0" destOrd="0" parTransId="{72E150DE-CB25-4B87-8A70-F6D26701B521}" sibTransId="{40426131-6CB9-43E9-9C1D-86951FC341B2}"/>
    <dgm:cxn modelId="{79476693-797C-4D9B-91D7-E07286170E06}" srcId="{2D31A1B6-05AE-4E49-803E-6B8E85C6ECE7}" destId="{8545A01C-1583-463B-A5A1-4DE24BD98E96}" srcOrd="2" destOrd="0" parTransId="{A512ECBF-6FCE-4FC4-ABB5-9520A8DECD34}" sibTransId="{99215324-D0D0-4ADF-A23A-4F71B2AEACD0}"/>
    <dgm:cxn modelId="{CC36A0BE-CB1D-484B-8759-DD6BD777A781}" type="presOf" srcId="{8545A01C-1583-463B-A5A1-4DE24BD98E96}" destId="{CB2768E3-E393-4BBF-ACF5-FA1CF8AB47C9}" srcOrd="0" destOrd="0" presId="urn:microsoft.com/office/officeart/2018/2/layout/IconVerticalSolidList"/>
    <dgm:cxn modelId="{6A094BD2-FDCF-439C-85D6-601D4AA78E87}" type="presOf" srcId="{2D31A1B6-05AE-4E49-803E-6B8E85C6ECE7}" destId="{80478CCF-0F64-43ED-ABFF-234591B744D0}" srcOrd="0" destOrd="0" presId="urn:microsoft.com/office/officeart/2018/2/layout/IconVerticalSolidList"/>
    <dgm:cxn modelId="{A279B8E6-1E30-4D90-8B6F-6E8E386F03E3}" srcId="{2D31A1B6-05AE-4E49-803E-6B8E85C6ECE7}" destId="{ABA316D4-0DED-4E46-8593-A098FCF379D0}" srcOrd="3" destOrd="0" parTransId="{082B57E5-D5BC-48B4-A1C2-0B64BC233FFF}" sibTransId="{F06FD648-25BF-4B9D-A9E8-637E6A273680}"/>
    <dgm:cxn modelId="{9C356AF4-F9D8-47E3-841A-FF2609495F4B}" srcId="{2D31A1B6-05AE-4E49-803E-6B8E85C6ECE7}" destId="{68BEDAC2-1749-4907-84B0-1F272144FA19}" srcOrd="1" destOrd="0" parTransId="{60F3655B-7824-4601-B97B-CB93CA47567D}" sibTransId="{CC9E3585-C201-4290-9FB0-09C2BCFDE238}"/>
    <dgm:cxn modelId="{DEF2F403-C9F0-4A6F-BC52-E66459E55742}" type="presParOf" srcId="{80478CCF-0F64-43ED-ABFF-234591B744D0}" destId="{15F1986A-AAE9-4B89-9FB8-59AB9B19FA3E}" srcOrd="0" destOrd="0" presId="urn:microsoft.com/office/officeart/2018/2/layout/IconVerticalSolidList"/>
    <dgm:cxn modelId="{82348657-3508-4BBA-89CD-1DA13A19DFED}" type="presParOf" srcId="{15F1986A-AAE9-4B89-9FB8-59AB9B19FA3E}" destId="{4F489F20-91EE-4B44-B2D2-5A55772BB5B9}" srcOrd="0" destOrd="0" presId="urn:microsoft.com/office/officeart/2018/2/layout/IconVerticalSolidList"/>
    <dgm:cxn modelId="{89C4138C-E33C-4D6F-B768-C04761ABD900}" type="presParOf" srcId="{15F1986A-AAE9-4B89-9FB8-59AB9B19FA3E}" destId="{32D00DA0-03AC-49AF-ADE6-1706EA4638B8}" srcOrd="1" destOrd="0" presId="urn:microsoft.com/office/officeart/2018/2/layout/IconVerticalSolidList"/>
    <dgm:cxn modelId="{FE8FE557-881E-472E-A6B4-AE73008145D2}" type="presParOf" srcId="{15F1986A-AAE9-4B89-9FB8-59AB9B19FA3E}" destId="{E89BD2F2-47E2-4AE0-A6C2-F596EF03E20C}" srcOrd="2" destOrd="0" presId="urn:microsoft.com/office/officeart/2018/2/layout/IconVerticalSolidList"/>
    <dgm:cxn modelId="{8D9E052C-EC53-4F70-B908-47A97C346A77}" type="presParOf" srcId="{15F1986A-AAE9-4B89-9FB8-59AB9B19FA3E}" destId="{8F2593A9-0BF5-4E4B-B5F1-64789E33CA24}" srcOrd="3" destOrd="0" presId="urn:microsoft.com/office/officeart/2018/2/layout/IconVerticalSolidList"/>
    <dgm:cxn modelId="{F4AD0E1A-91AF-4A6A-BD9E-27B40B35F976}" type="presParOf" srcId="{15F1986A-AAE9-4B89-9FB8-59AB9B19FA3E}" destId="{EA549B35-0799-450C-A1BB-9242EC942A87}" srcOrd="4" destOrd="0" presId="urn:microsoft.com/office/officeart/2018/2/layout/IconVerticalSolidList"/>
    <dgm:cxn modelId="{D95A6994-4DC6-45A9-898E-98171F691474}" type="presParOf" srcId="{80478CCF-0F64-43ED-ABFF-234591B744D0}" destId="{AA8170A5-E6B9-40BB-B7B4-0B9125B60BB1}" srcOrd="1" destOrd="0" presId="urn:microsoft.com/office/officeart/2018/2/layout/IconVerticalSolidList"/>
    <dgm:cxn modelId="{ACDECA52-C2CA-4688-8D01-B4A4A1EE918F}" type="presParOf" srcId="{80478CCF-0F64-43ED-ABFF-234591B744D0}" destId="{42DB6B0E-A921-42C9-9BD5-DCD1C6A18C09}" srcOrd="2" destOrd="0" presId="urn:microsoft.com/office/officeart/2018/2/layout/IconVerticalSolidList"/>
    <dgm:cxn modelId="{4D98243D-2460-4794-A745-88A909C8A52F}" type="presParOf" srcId="{42DB6B0E-A921-42C9-9BD5-DCD1C6A18C09}" destId="{252B13F2-65E4-4ABC-9A6B-371AAE110A7B}" srcOrd="0" destOrd="0" presId="urn:microsoft.com/office/officeart/2018/2/layout/IconVerticalSolidList"/>
    <dgm:cxn modelId="{4C10D2F7-2EAE-4606-9335-63C082E9D71D}" type="presParOf" srcId="{42DB6B0E-A921-42C9-9BD5-DCD1C6A18C09}" destId="{8597A38C-4982-445C-953D-810647C71617}" srcOrd="1" destOrd="0" presId="urn:microsoft.com/office/officeart/2018/2/layout/IconVerticalSolidList"/>
    <dgm:cxn modelId="{8ED22509-51BD-459E-8FF4-A299145A29D1}" type="presParOf" srcId="{42DB6B0E-A921-42C9-9BD5-DCD1C6A18C09}" destId="{9594A478-600C-49DD-876C-419B9CB311AD}" srcOrd="2" destOrd="0" presId="urn:microsoft.com/office/officeart/2018/2/layout/IconVerticalSolidList"/>
    <dgm:cxn modelId="{991C2F3E-5454-495C-A578-179E161020B1}" type="presParOf" srcId="{42DB6B0E-A921-42C9-9BD5-DCD1C6A18C09}" destId="{6FF63FC6-EC93-47E8-B909-B9F21357FE0B}" srcOrd="3" destOrd="0" presId="urn:microsoft.com/office/officeart/2018/2/layout/IconVerticalSolidList"/>
    <dgm:cxn modelId="{8F730D26-B99C-4F65-B6D0-9B5B34A9A340}" type="presParOf" srcId="{42DB6B0E-A921-42C9-9BD5-DCD1C6A18C09}" destId="{92735A29-F9E5-4905-B706-CE8A8745E217}" srcOrd="4" destOrd="0" presId="urn:microsoft.com/office/officeart/2018/2/layout/IconVerticalSolidList"/>
    <dgm:cxn modelId="{579503EF-84AC-4D79-9710-1E3B5C812E2A}" type="presParOf" srcId="{80478CCF-0F64-43ED-ABFF-234591B744D0}" destId="{F25B7BCE-1BD6-4AD9-8061-227D191915BC}" srcOrd="3" destOrd="0" presId="urn:microsoft.com/office/officeart/2018/2/layout/IconVerticalSolidList"/>
    <dgm:cxn modelId="{F45A60DE-AC2B-47E7-B758-2A8CDDEBDCA5}" type="presParOf" srcId="{80478CCF-0F64-43ED-ABFF-234591B744D0}" destId="{08E13771-0AF3-455C-9731-AD758D511B10}" srcOrd="4" destOrd="0" presId="urn:microsoft.com/office/officeart/2018/2/layout/IconVerticalSolidList"/>
    <dgm:cxn modelId="{52EED051-4AB4-461D-8F6F-846F4972CB54}" type="presParOf" srcId="{08E13771-0AF3-455C-9731-AD758D511B10}" destId="{140DB5FB-D23D-403D-8BB8-123929C37913}" srcOrd="0" destOrd="0" presId="urn:microsoft.com/office/officeart/2018/2/layout/IconVerticalSolidList"/>
    <dgm:cxn modelId="{E5735C24-B9CC-4C1D-9DB3-97D27439AC1D}" type="presParOf" srcId="{08E13771-0AF3-455C-9731-AD758D511B10}" destId="{1D47C293-E13B-438E-A119-7B593E802213}" srcOrd="1" destOrd="0" presId="urn:microsoft.com/office/officeart/2018/2/layout/IconVerticalSolidList"/>
    <dgm:cxn modelId="{0453E1F0-40C4-4E8B-9C38-064AC5334014}" type="presParOf" srcId="{08E13771-0AF3-455C-9731-AD758D511B10}" destId="{0DEEBF9B-687A-4FC8-988C-A95DF8D0605A}" srcOrd="2" destOrd="0" presId="urn:microsoft.com/office/officeart/2018/2/layout/IconVerticalSolidList"/>
    <dgm:cxn modelId="{D05B2177-294F-4BB3-AEDB-F2609AE7F4B6}" type="presParOf" srcId="{08E13771-0AF3-455C-9731-AD758D511B10}" destId="{CB2768E3-E393-4BBF-ACF5-FA1CF8AB47C9}" srcOrd="3" destOrd="0" presId="urn:microsoft.com/office/officeart/2018/2/layout/IconVerticalSolidList"/>
    <dgm:cxn modelId="{17B058A5-F577-4F12-ABF4-9D768444F29B}" type="presParOf" srcId="{80478CCF-0F64-43ED-ABFF-234591B744D0}" destId="{A9CD7428-B846-4768-BA7B-3F97BAE09CFE}" srcOrd="5" destOrd="0" presId="urn:microsoft.com/office/officeart/2018/2/layout/IconVerticalSolidList"/>
    <dgm:cxn modelId="{B9E41DC7-5518-42E6-A496-299B26E7E1AF}" type="presParOf" srcId="{80478CCF-0F64-43ED-ABFF-234591B744D0}" destId="{EF6610E4-C954-4329-BC2F-51FBAE5E55A1}" srcOrd="6" destOrd="0" presId="urn:microsoft.com/office/officeart/2018/2/layout/IconVerticalSolidList"/>
    <dgm:cxn modelId="{5142EDC9-BCE9-4495-819B-9A1CEACD851C}" type="presParOf" srcId="{EF6610E4-C954-4329-BC2F-51FBAE5E55A1}" destId="{A7488AA1-53DC-4E91-B858-4329F0897E8D}" srcOrd="0" destOrd="0" presId="urn:microsoft.com/office/officeart/2018/2/layout/IconVerticalSolidList"/>
    <dgm:cxn modelId="{80802683-2588-43A7-B6DD-2260A48B040F}" type="presParOf" srcId="{EF6610E4-C954-4329-BC2F-51FBAE5E55A1}" destId="{8FE9B3EC-5BDD-40EE-85D3-A49FDE84252D}" srcOrd="1" destOrd="0" presId="urn:microsoft.com/office/officeart/2018/2/layout/IconVerticalSolidList"/>
    <dgm:cxn modelId="{E098254C-924D-4470-9337-BD7F62DD2D1E}" type="presParOf" srcId="{EF6610E4-C954-4329-BC2F-51FBAE5E55A1}" destId="{CEBB44B4-02E4-4901-AB27-74DAF45CCD0C}" srcOrd="2" destOrd="0" presId="urn:microsoft.com/office/officeart/2018/2/layout/IconVerticalSolidList"/>
    <dgm:cxn modelId="{437B8ABA-9306-4FF9-92FB-F0E9579F8968}" type="presParOf" srcId="{EF6610E4-C954-4329-BC2F-51FBAE5E55A1}" destId="{5D2F30DE-13AA-44C1-A9A0-45F6A5654B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529AF-910B-4DCA-97D8-787100CF9697}">
      <dsp:nvSpPr>
        <dsp:cNvPr id="0" name=""/>
        <dsp:cNvSpPr/>
      </dsp:nvSpPr>
      <dsp:spPr>
        <a:xfrm>
          <a:off x="0" y="177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7C36F-0291-4540-B6E8-81849B6D679C}">
      <dsp:nvSpPr>
        <dsp:cNvPr id="0" name=""/>
        <dsp:cNvSpPr/>
      </dsp:nvSpPr>
      <dsp:spPr>
        <a:xfrm>
          <a:off x="229031" y="172131"/>
          <a:ext cx="416421" cy="416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B89725-5826-4DE5-A6B5-1A1CCCE3CE4E}">
      <dsp:nvSpPr>
        <dsp:cNvPr id="0" name=""/>
        <dsp:cNvSpPr/>
      </dsp:nvSpPr>
      <dsp:spPr>
        <a:xfrm>
          <a:off x="874485" y="177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Why energy use should matter to you!</a:t>
          </a:r>
        </a:p>
      </dsp:txBody>
      <dsp:txXfrm>
        <a:off x="874485" y="1776"/>
        <a:ext cx="3816557" cy="757130"/>
      </dsp:txXfrm>
    </dsp:sp>
    <dsp:sp modelId="{7E212C29-A234-4514-9F39-1868FFECC504}">
      <dsp:nvSpPr>
        <dsp:cNvPr id="0" name=""/>
        <dsp:cNvSpPr/>
      </dsp:nvSpPr>
      <dsp:spPr>
        <a:xfrm>
          <a:off x="0" y="94818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EAB10-10D1-492D-B192-6FEFC4A8B09C}">
      <dsp:nvSpPr>
        <dsp:cNvPr id="0" name=""/>
        <dsp:cNvSpPr/>
      </dsp:nvSpPr>
      <dsp:spPr>
        <a:xfrm>
          <a:off x="229031" y="1118544"/>
          <a:ext cx="416421" cy="416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8590B4-8DAD-4C14-B874-D4A93309A841}">
      <dsp:nvSpPr>
        <dsp:cNvPr id="0" name=""/>
        <dsp:cNvSpPr/>
      </dsp:nvSpPr>
      <dsp:spPr>
        <a:xfrm>
          <a:off x="874485" y="94818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Energy use and home structure</a:t>
          </a:r>
        </a:p>
      </dsp:txBody>
      <dsp:txXfrm>
        <a:off x="874485" y="948189"/>
        <a:ext cx="3816557" cy="757130"/>
      </dsp:txXfrm>
    </dsp:sp>
    <dsp:sp modelId="{2BDBC570-2804-4CA7-8F9B-A1A4EEB9CBAD}">
      <dsp:nvSpPr>
        <dsp:cNvPr id="0" name=""/>
        <dsp:cNvSpPr/>
      </dsp:nvSpPr>
      <dsp:spPr>
        <a:xfrm>
          <a:off x="0" y="1894603"/>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97CCAE-09F4-421A-8516-83E3B3B40F35}">
      <dsp:nvSpPr>
        <dsp:cNvPr id="0" name=""/>
        <dsp:cNvSpPr/>
      </dsp:nvSpPr>
      <dsp:spPr>
        <a:xfrm>
          <a:off x="229031" y="2064957"/>
          <a:ext cx="416421" cy="416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D91289-FED5-4E33-A02D-8ED533BFF1A0}">
      <dsp:nvSpPr>
        <dsp:cNvPr id="0" name=""/>
        <dsp:cNvSpPr/>
      </dsp:nvSpPr>
      <dsp:spPr>
        <a:xfrm>
          <a:off x="874485" y="1894603"/>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Understanding energy bills</a:t>
          </a:r>
        </a:p>
      </dsp:txBody>
      <dsp:txXfrm>
        <a:off x="874485" y="1894603"/>
        <a:ext cx="3816557" cy="757130"/>
      </dsp:txXfrm>
    </dsp:sp>
    <dsp:sp modelId="{65FDE1BA-D2DD-4F96-979B-D673EB07BDD4}">
      <dsp:nvSpPr>
        <dsp:cNvPr id="0" name=""/>
        <dsp:cNvSpPr/>
      </dsp:nvSpPr>
      <dsp:spPr>
        <a:xfrm>
          <a:off x="0" y="284101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D44D3-944D-497F-A5EC-E6E0B8C3E340}">
      <dsp:nvSpPr>
        <dsp:cNvPr id="0" name=""/>
        <dsp:cNvSpPr/>
      </dsp:nvSpPr>
      <dsp:spPr>
        <a:xfrm>
          <a:off x="229031" y="3011370"/>
          <a:ext cx="416421" cy="4164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75FFB9-D46E-41E0-B7B0-758C91D9619F}">
      <dsp:nvSpPr>
        <dsp:cNvPr id="0" name=""/>
        <dsp:cNvSpPr/>
      </dsp:nvSpPr>
      <dsp:spPr>
        <a:xfrm>
          <a:off x="874485" y="284101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Benefits of energy efficiency</a:t>
          </a:r>
        </a:p>
      </dsp:txBody>
      <dsp:txXfrm>
        <a:off x="874485" y="2841016"/>
        <a:ext cx="3816557" cy="757130"/>
      </dsp:txXfrm>
    </dsp:sp>
    <dsp:sp modelId="{3B99500B-0F6F-439A-A417-68D3D7D22860}">
      <dsp:nvSpPr>
        <dsp:cNvPr id="0" name=""/>
        <dsp:cNvSpPr/>
      </dsp:nvSpPr>
      <dsp:spPr>
        <a:xfrm>
          <a:off x="0" y="378742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BA82C-3A50-4234-B5F1-B1499E1ABA2E}">
      <dsp:nvSpPr>
        <dsp:cNvPr id="0" name=""/>
        <dsp:cNvSpPr/>
      </dsp:nvSpPr>
      <dsp:spPr>
        <a:xfrm>
          <a:off x="229031" y="3957783"/>
          <a:ext cx="416421" cy="4164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C6226-9A89-4772-BA8E-5001BD75F024}">
      <dsp:nvSpPr>
        <dsp:cNvPr id="0" name=""/>
        <dsp:cNvSpPr/>
      </dsp:nvSpPr>
      <dsp:spPr>
        <a:xfrm>
          <a:off x="874485" y="378742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Common energy related housing issues in &lt;insert community&gt;</a:t>
          </a:r>
        </a:p>
      </dsp:txBody>
      <dsp:txXfrm>
        <a:off x="874485" y="3787429"/>
        <a:ext cx="3816557" cy="757130"/>
      </dsp:txXfrm>
    </dsp:sp>
    <dsp:sp modelId="{067CA1DB-29B5-477A-BFFD-3E025BA9E6CF}">
      <dsp:nvSpPr>
        <dsp:cNvPr id="0" name=""/>
        <dsp:cNvSpPr/>
      </dsp:nvSpPr>
      <dsp:spPr>
        <a:xfrm>
          <a:off x="0" y="4733842"/>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8774F-585B-4CBF-AB14-8D578F103136}">
      <dsp:nvSpPr>
        <dsp:cNvPr id="0" name=""/>
        <dsp:cNvSpPr/>
      </dsp:nvSpPr>
      <dsp:spPr>
        <a:xfrm>
          <a:off x="229031" y="4904197"/>
          <a:ext cx="416421" cy="4164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405610-1629-49A4-B40D-8ED35B45C7D8}">
      <dsp:nvSpPr>
        <dsp:cNvPr id="0" name=""/>
        <dsp:cNvSpPr/>
      </dsp:nvSpPr>
      <dsp:spPr>
        <a:xfrm>
          <a:off x="874485" y="4733842"/>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Policy and procedure information</a:t>
          </a:r>
        </a:p>
      </dsp:txBody>
      <dsp:txXfrm>
        <a:off x="874485" y="4733842"/>
        <a:ext cx="3816557" cy="757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1C40-2CC2-4249-A80A-E3D10DA52528}">
      <dsp:nvSpPr>
        <dsp:cNvPr id="0" name=""/>
        <dsp:cNvSpPr/>
      </dsp:nvSpPr>
      <dsp:spPr>
        <a:xfrm>
          <a:off x="0" y="1655"/>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The energy supply in &lt;insert community&gt; comes from:</a:t>
          </a:r>
        </a:p>
      </dsp:txBody>
      <dsp:txXfrm>
        <a:off x="35325" y="36980"/>
        <a:ext cx="2832855" cy="652979"/>
      </dsp:txXfrm>
    </dsp:sp>
    <dsp:sp modelId="{34FF28EF-8AEA-4C41-A61B-A14B3AD006EB}">
      <dsp:nvSpPr>
        <dsp:cNvPr id="0" name=""/>
        <dsp:cNvSpPr/>
      </dsp:nvSpPr>
      <dsp:spPr>
        <a:xfrm rot="5400000">
          <a:off x="5194948" y="-1457612"/>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Typically found above petroleum resources</a:t>
          </a:r>
        </a:p>
      </dsp:txBody>
      <dsp:txXfrm rot="-5400000">
        <a:off x="2903506" y="862090"/>
        <a:ext cx="5133528" cy="522383"/>
      </dsp:txXfrm>
    </dsp:sp>
    <dsp:sp modelId="{57A563F0-1E5C-4896-8C17-3CDB53C4A5CC}">
      <dsp:nvSpPr>
        <dsp:cNvPr id="0" name=""/>
        <dsp:cNvSpPr/>
      </dsp:nvSpPr>
      <dsp:spPr>
        <a:xfrm>
          <a:off x="0" y="761466"/>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Natural gas </a:t>
          </a:r>
        </a:p>
      </dsp:txBody>
      <dsp:txXfrm>
        <a:off x="35325" y="796791"/>
        <a:ext cx="2832855" cy="652979"/>
      </dsp:txXfrm>
    </dsp:sp>
    <dsp:sp modelId="{5703C9EC-7604-4C5D-8228-F818688AF591}">
      <dsp:nvSpPr>
        <dsp:cNvPr id="0" name=""/>
        <dsp:cNvSpPr/>
      </dsp:nvSpPr>
      <dsp:spPr>
        <a:xfrm rot="5400000">
          <a:off x="5194948" y="-697801"/>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Byproduct of natural gas processing and petroleum refining</a:t>
          </a:r>
        </a:p>
      </dsp:txBody>
      <dsp:txXfrm rot="-5400000">
        <a:off x="2903506" y="1621901"/>
        <a:ext cx="5133528" cy="522383"/>
      </dsp:txXfrm>
    </dsp:sp>
    <dsp:sp modelId="{64446340-4BF8-4E3C-9ED3-E7DB9389CA31}">
      <dsp:nvSpPr>
        <dsp:cNvPr id="0" name=""/>
        <dsp:cNvSpPr/>
      </dsp:nvSpPr>
      <dsp:spPr>
        <a:xfrm>
          <a:off x="0" y="1521277"/>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Propane </a:t>
          </a:r>
        </a:p>
      </dsp:txBody>
      <dsp:txXfrm>
        <a:off x="35325" y="1556602"/>
        <a:ext cx="2832855" cy="652979"/>
      </dsp:txXfrm>
    </dsp:sp>
    <dsp:sp modelId="{26A2BC71-7A5B-4E62-B752-6D23A922A3C8}">
      <dsp:nvSpPr>
        <dsp:cNvPr id="0" name=""/>
        <dsp:cNvSpPr/>
      </dsp:nvSpPr>
      <dsp:spPr>
        <a:xfrm rot="5400000">
          <a:off x="5194948" y="62009"/>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Hydroelectricity and/or diesel generation in remote communities</a:t>
          </a:r>
        </a:p>
      </dsp:txBody>
      <dsp:txXfrm rot="-5400000">
        <a:off x="2903506" y="2381711"/>
        <a:ext cx="5133528" cy="522383"/>
      </dsp:txXfrm>
    </dsp:sp>
    <dsp:sp modelId="{C23B1EED-7E26-44CD-B574-D4BC829C0DF8}">
      <dsp:nvSpPr>
        <dsp:cNvPr id="0" name=""/>
        <dsp:cNvSpPr/>
      </dsp:nvSpPr>
      <dsp:spPr>
        <a:xfrm>
          <a:off x="0" y="2281088"/>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Electricity </a:t>
          </a:r>
        </a:p>
      </dsp:txBody>
      <dsp:txXfrm>
        <a:off x="35325" y="2316413"/>
        <a:ext cx="2832855" cy="652979"/>
      </dsp:txXfrm>
    </dsp:sp>
    <dsp:sp modelId="{A498A8B0-31BF-4D37-B06C-6792F1BF194B}">
      <dsp:nvSpPr>
        <dsp:cNvPr id="0" name=""/>
        <dsp:cNvSpPr/>
      </dsp:nvSpPr>
      <dsp:spPr>
        <a:xfrm rot="5400000">
          <a:off x="5194948" y="821820"/>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Locally sourced and used</a:t>
          </a:r>
        </a:p>
      </dsp:txBody>
      <dsp:txXfrm rot="-5400000">
        <a:off x="2903506" y="3141522"/>
        <a:ext cx="5133528" cy="522383"/>
      </dsp:txXfrm>
    </dsp:sp>
    <dsp:sp modelId="{14B2B594-2E5D-48BE-8DDA-57773828449B}">
      <dsp:nvSpPr>
        <dsp:cNvPr id="0" name=""/>
        <dsp:cNvSpPr/>
      </dsp:nvSpPr>
      <dsp:spPr>
        <a:xfrm>
          <a:off x="0" y="3040900"/>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Wood </a:t>
          </a:r>
        </a:p>
      </dsp:txBody>
      <dsp:txXfrm>
        <a:off x="35325" y="3076225"/>
        <a:ext cx="2832855" cy="652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5CF87-5D4D-4B71-9328-6000BF89DBF3}">
      <dsp:nvSpPr>
        <dsp:cNvPr id="0" name=""/>
        <dsp:cNvSpPr/>
      </dsp:nvSpPr>
      <dsp:spPr>
        <a:xfrm>
          <a:off x="0" y="2279"/>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F1CE1-A201-4F74-974C-79B0C882E1D3}">
      <dsp:nvSpPr>
        <dsp:cNvPr id="0" name=""/>
        <dsp:cNvSpPr/>
      </dsp:nvSpPr>
      <dsp:spPr>
        <a:xfrm>
          <a:off x="349511" y="262246"/>
          <a:ext cx="635474" cy="635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F1DF0A-2B5E-41CF-9E9B-F15F308F1F11}">
      <dsp:nvSpPr>
        <dsp:cNvPr id="0" name=""/>
        <dsp:cNvSpPr/>
      </dsp:nvSpPr>
      <dsp:spPr>
        <a:xfrm>
          <a:off x="1334496" y="2279"/>
          <a:ext cx="2110969"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Housing types and age </a:t>
          </a:r>
          <a:endParaRPr lang="en-US" sz="2000" kern="1200"/>
        </a:p>
      </dsp:txBody>
      <dsp:txXfrm>
        <a:off x="1334496" y="2279"/>
        <a:ext cx="2110969" cy="1155408"/>
      </dsp:txXfrm>
    </dsp:sp>
    <dsp:sp modelId="{0CF90E8A-489A-47B8-9AD4-61C4A02E1924}">
      <dsp:nvSpPr>
        <dsp:cNvPr id="0" name=""/>
        <dsp:cNvSpPr/>
      </dsp:nvSpPr>
      <dsp:spPr>
        <a:xfrm>
          <a:off x="2967936" y="122234"/>
          <a:ext cx="868665"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488950">
            <a:lnSpc>
              <a:spcPct val="90000"/>
            </a:lnSpc>
            <a:spcBef>
              <a:spcPct val="0"/>
            </a:spcBef>
            <a:spcAft>
              <a:spcPct val="35000"/>
            </a:spcAft>
            <a:buNone/>
          </a:pPr>
          <a:r>
            <a:rPr lang="en-CA" sz="1100" kern="1200" dirty="0"/>
            <a:t># Homes: rental vs owned</a:t>
          </a:r>
          <a:endParaRPr lang="en-US" sz="1100" kern="1200" dirty="0"/>
        </a:p>
      </dsp:txBody>
      <dsp:txXfrm>
        <a:off x="2967936" y="122234"/>
        <a:ext cx="868665" cy="1155408"/>
      </dsp:txXfrm>
    </dsp:sp>
    <dsp:sp modelId="{B2B235F7-A324-430C-B10A-DAEA7C57B08B}">
      <dsp:nvSpPr>
        <dsp:cNvPr id="0" name=""/>
        <dsp:cNvSpPr/>
      </dsp:nvSpPr>
      <dsp:spPr>
        <a:xfrm>
          <a:off x="0" y="1446540"/>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8FF98-9EAC-4E92-A0B7-3ABD97513604}">
      <dsp:nvSpPr>
        <dsp:cNvPr id="0" name=""/>
        <dsp:cNvSpPr/>
      </dsp:nvSpPr>
      <dsp:spPr>
        <a:xfrm>
          <a:off x="349511" y="1706507"/>
          <a:ext cx="635474" cy="635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02D78B-9B70-403F-B834-DFFD133D4D54}">
      <dsp:nvSpPr>
        <dsp:cNvPr id="0" name=""/>
        <dsp:cNvSpPr/>
      </dsp:nvSpPr>
      <dsp:spPr>
        <a:xfrm>
          <a:off x="1334496" y="1446540"/>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Estimated cost of electricity/fuel paid for by the nation</a:t>
          </a:r>
          <a:endParaRPr lang="en-US" sz="2000" kern="1200"/>
        </a:p>
      </dsp:txBody>
      <dsp:txXfrm>
        <a:off x="1334496" y="1446540"/>
        <a:ext cx="3356546" cy="1155408"/>
      </dsp:txXfrm>
    </dsp:sp>
    <dsp:sp modelId="{D1B0B167-1CC4-48E6-A285-AEEA6C153A0F}">
      <dsp:nvSpPr>
        <dsp:cNvPr id="0" name=""/>
        <dsp:cNvSpPr/>
      </dsp:nvSpPr>
      <dsp:spPr>
        <a:xfrm>
          <a:off x="0" y="2890801"/>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DAACF-80FE-4E40-B578-CF0091C73AC3}">
      <dsp:nvSpPr>
        <dsp:cNvPr id="0" name=""/>
        <dsp:cNvSpPr/>
      </dsp:nvSpPr>
      <dsp:spPr>
        <a:xfrm>
          <a:off x="349511" y="3150767"/>
          <a:ext cx="635474" cy="635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63E08F-399A-4FFC-B1FD-94DA7BD8DB39}">
      <dsp:nvSpPr>
        <dsp:cNvPr id="0" name=""/>
        <dsp:cNvSpPr/>
      </dsp:nvSpPr>
      <dsp:spPr>
        <a:xfrm>
          <a:off x="1334496" y="2890801"/>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Current programs or initiatives regarding housing and organizational structure</a:t>
          </a:r>
          <a:endParaRPr lang="en-US" sz="2000" kern="1200"/>
        </a:p>
      </dsp:txBody>
      <dsp:txXfrm>
        <a:off x="1334496" y="2890801"/>
        <a:ext cx="3356546" cy="1155408"/>
      </dsp:txXfrm>
    </dsp:sp>
    <dsp:sp modelId="{19D6ED73-351D-4F63-B853-CCC1707B4660}">
      <dsp:nvSpPr>
        <dsp:cNvPr id="0" name=""/>
        <dsp:cNvSpPr/>
      </dsp:nvSpPr>
      <dsp:spPr>
        <a:xfrm>
          <a:off x="0" y="4335061"/>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27E34-4467-45AB-81AE-BB74AD5765DB}">
      <dsp:nvSpPr>
        <dsp:cNvPr id="0" name=""/>
        <dsp:cNvSpPr/>
      </dsp:nvSpPr>
      <dsp:spPr>
        <a:xfrm>
          <a:off x="349511" y="4595028"/>
          <a:ext cx="635474" cy="635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FE50B7-67EE-445B-A2F2-FF36FC0B44DD}">
      <dsp:nvSpPr>
        <dsp:cNvPr id="0" name=""/>
        <dsp:cNvSpPr/>
      </dsp:nvSpPr>
      <dsp:spPr>
        <a:xfrm>
          <a:off x="1334496" y="4335061"/>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Short and long term outlook for housing: new construction and upgrades</a:t>
          </a:r>
          <a:endParaRPr lang="en-US" sz="2000" kern="1200"/>
        </a:p>
      </dsp:txBody>
      <dsp:txXfrm>
        <a:off x="1334496" y="4335061"/>
        <a:ext cx="3356546" cy="1155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43B8D-06E4-4F55-ACE1-37A3B47D131C}">
      <dsp:nvSpPr>
        <dsp:cNvPr id="0" name=""/>
        <dsp:cNvSpPr/>
      </dsp:nvSpPr>
      <dsp:spPr>
        <a:xfrm>
          <a:off x="0" y="4291"/>
          <a:ext cx="4691043" cy="91402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6A403BC2-DD8D-48C3-8946-C33B42CF037D}">
      <dsp:nvSpPr>
        <dsp:cNvPr id="0" name=""/>
        <dsp:cNvSpPr/>
      </dsp:nvSpPr>
      <dsp:spPr>
        <a:xfrm>
          <a:off x="276493" y="209947"/>
          <a:ext cx="502715" cy="502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14493F-82CE-42A7-A853-22DA53943D8B}">
      <dsp:nvSpPr>
        <dsp:cNvPr id="0" name=""/>
        <dsp:cNvSpPr/>
      </dsp:nvSpPr>
      <dsp:spPr>
        <a:xfrm>
          <a:off x="1055702" y="429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a:t>Building:</a:t>
          </a:r>
        </a:p>
      </dsp:txBody>
      <dsp:txXfrm>
        <a:off x="1055702" y="4291"/>
        <a:ext cx="3635340" cy="914027"/>
      </dsp:txXfrm>
    </dsp:sp>
    <dsp:sp modelId="{7A7A9518-9C1C-4602-9814-F6886589EAAB}">
      <dsp:nvSpPr>
        <dsp:cNvPr id="0" name=""/>
        <dsp:cNvSpPr/>
      </dsp:nvSpPr>
      <dsp:spPr>
        <a:xfrm>
          <a:off x="0" y="808041"/>
          <a:ext cx="4691043" cy="9140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74D29-277A-4EEA-B984-961DE8BE3257}">
      <dsp:nvSpPr>
        <dsp:cNvPr id="0" name=""/>
        <dsp:cNvSpPr/>
      </dsp:nvSpPr>
      <dsp:spPr>
        <a:xfrm>
          <a:off x="300940" y="1036636"/>
          <a:ext cx="502715" cy="502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E3FF96-A088-4BB3-AED3-3377D6ABAEB3}">
      <dsp:nvSpPr>
        <dsp:cNvPr id="0" name=""/>
        <dsp:cNvSpPr/>
      </dsp:nvSpPr>
      <dsp:spPr>
        <a:xfrm>
          <a:off x="991902" y="80804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Replace incandescent bulbs with efficient LED (preferred) or CFL bulbs</a:t>
          </a:r>
        </a:p>
      </dsp:txBody>
      <dsp:txXfrm>
        <a:off x="991902" y="808041"/>
        <a:ext cx="3635340" cy="914027"/>
      </dsp:txXfrm>
    </dsp:sp>
    <dsp:sp modelId="{CA3FC824-CB37-4B31-BD40-70DF2C022B2A}">
      <dsp:nvSpPr>
        <dsp:cNvPr id="0" name=""/>
        <dsp:cNvSpPr/>
      </dsp:nvSpPr>
      <dsp:spPr>
        <a:xfrm>
          <a:off x="0" y="1832347"/>
          <a:ext cx="4691043" cy="9140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A110F-0F9B-4D2F-AF1F-8E2D8DAB52EE}">
      <dsp:nvSpPr>
        <dsp:cNvPr id="0" name=""/>
        <dsp:cNvSpPr/>
      </dsp:nvSpPr>
      <dsp:spPr>
        <a:xfrm>
          <a:off x="354384" y="1951039"/>
          <a:ext cx="502715" cy="5027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0C85B-3B43-4911-AE63-10DD66AA562A}">
      <dsp:nvSpPr>
        <dsp:cNvPr id="0" name=""/>
        <dsp:cNvSpPr/>
      </dsp:nvSpPr>
      <dsp:spPr>
        <a:xfrm>
          <a:off x="1012659" y="1875205"/>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Ensure bathroom and kitchen fans are sized appropriately, and maintained in good working order</a:t>
          </a:r>
        </a:p>
      </dsp:txBody>
      <dsp:txXfrm>
        <a:off x="1012659" y="1875205"/>
        <a:ext cx="3635340" cy="914027"/>
      </dsp:txXfrm>
    </dsp:sp>
    <dsp:sp modelId="{81F25D41-90E3-4177-8A32-91309CC3C28A}">
      <dsp:nvSpPr>
        <dsp:cNvPr id="0" name=""/>
        <dsp:cNvSpPr/>
      </dsp:nvSpPr>
      <dsp:spPr>
        <a:xfrm>
          <a:off x="0" y="3627433"/>
          <a:ext cx="4691043" cy="91402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4EC47A54-8E08-4E58-91F9-FD90E62D9247}">
      <dsp:nvSpPr>
        <dsp:cNvPr id="0" name=""/>
        <dsp:cNvSpPr/>
      </dsp:nvSpPr>
      <dsp:spPr>
        <a:xfrm>
          <a:off x="300940" y="3094036"/>
          <a:ext cx="502715" cy="5027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D2621-C342-4154-9D79-A8865A97F08E}">
      <dsp:nvSpPr>
        <dsp:cNvPr id="0" name=""/>
        <dsp:cNvSpPr/>
      </dsp:nvSpPr>
      <dsp:spPr>
        <a:xfrm>
          <a:off x="1043851" y="2941638"/>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Behavior:</a:t>
          </a:r>
        </a:p>
      </dsp:txBody>
      <dsp:txXfrm>
        <a:off x="1043851" y="2941638"/>
        <a:ext cx="3635340" cy="914027"/>
      </dsp:txXfrm>
    </dsp:sp>
    <dsp:sp modelId="{2B2F0612-4A00-413F-A8A2-AD62F6376ACF}">
      <dsp:nvSpPr>
        <dsp:cNvPr id="0" name=""/>
        <dsp:cNvSpPr/>
      </dsp:nvSpPr>
      <dsp:spPr>
        <a:xfrm>
          <a:off x="0" y="3856041"/>
          <a:ext cx="4691043" cy="91402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A1EF2B-8687-49DE-A05B-69D185D411AE}">
      <dsp:nvSpPr>
        <dsp:cNvPr id="0" name=""/>
        <dsp:cNvSpPr/>
      </dsp:nvSpPr>
      <dsp:spPr>
        <a:xfrm>
          <a:off x="354384" y="4008439"/>
          <a:ext cx="502715" cy="5027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D46CC-F31A-4CD4-8338-FFEF38EC8276}">
      <dsp:nvSpPr>
        <dsp:cNvPr id="0" name=""/>
        <dsp:cNvSpPr/>
      </dsp:nvSpPr>
      <dsp:spPr>
        <a:xfrm>
          <a:off x="1030000" y="3932234"/>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Encourage use of kitchen and fans throughout the day, especially when showering and cooking to reduce excess humidity</a:t>
          </a:r>
        </a:p>
      </dsp:txBody>
      <dsp:txXfrm>
        <a:off x="1030000" y="3932234"/>
        <a:ext cx="3635340" cy="914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89F20-91EE-4B44-B2D2-5A55772BB5B9}">
      <dsp:nvSpPr>
        <dsp:cNvPr id="0" name=""/>
        <dsp:cNvSpPr/>
      </dsp:nvSpPr>
      <dsp:spPr>
        <a:xfrm>
          <a:off x="0" y="4959"/>
          <a:ext cx="5025340" cy="1154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00DA0-03AC-49AF-ADE6-1706EA4638B8}">
      <dsp:nvSpPr>
        <dsp:cNvPr id="0" name=""/>
        <dsp:cNvSpPr/>
      </dsp:nvSpPr>
      <dsp:spPr>
        <a:xfrm>
          <a:off x="349169" y="264672"/>
          <a:ext cx="634854" cy="634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2593A9-0BF5-4E4B-B5F1-64789E33CA24}">
      <dsp:nvSpPr>
        <dsp:cNvPr id="0" name=""/>
        <dsp:cNvSpPr/>
      </dsp:nvSpPr>
      <dsp:spPr>
        <a:xfrm>
          <a:off x="1333193" y="495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Energy Champion</a:t>
          </a:r>
        </a:p>
      </dsp:txBody>
      <dsp:txXfrm>
        <a:off x="1333193" y="4959"/>
        <a:ext cx="2261403" cy="1154280"/>
      </dsp:txXfrm>
    </dsp:sp>
    <dsp:sp modelId="{EA549B35-0799-450C-A1BB-9242EC942A87}">
      <dsp:nvSpPr>
        <dsp:cNvPr id="0" name=""/>
        <dsp:cNvSpPr/>
      </dsp:nvSpPr>
      <dsp:spPr>
        <a:xfrm>
          <a:off x="3577543" y="503238"/>
          <a:ext cx="1429440" cy="17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70" tIns="47870" rIns="47870" bIns="47870" numCol="1" spcCol="1270" anchor="ctr" anchorCtr="0">
          <a:noAutofit/>
        </a:bodyPr>
        <a:lstStyle/>
        <a:p>
          <a:pPr marL="0" lvl="0" indent="0" algn="l" defTabSz="488950">
            <a:lnSpc>
              <a:spcPct val="90000"/>
            </a:lnSpc>
            <a:spcBef>
              <a:spcPct val="0"/>
            </a:spcBef>
            <a:spcAft>
              <a:spcPct val="35000"/>
            </a:spcAft>
            <a:buNone/>
          </a:pPr>
          <a:r>
            <a:rPr lang="en-US" sz="1100" kern="1200" dirty="0"/>
            <a:t>Community-based leader who works to facilitate energy project, shares energy knowledge, and acts as energy contact for other residents </a:t>
          </a:r>
        </a:p>
      </dsp:txBody>
      <dsp:txXfrm>
        <a:off x="3577543" y="503238"/>
        <a:ext cx="1429440" cy="177073"/>
      </dsp:txXfrm>
    </dsp:sp>
    <dsp:sp modelId="{252B13F2-65E4-4ABC-9A6B-371AAE110A7B}">
      <dsp:nvSpPr>
        <dsp:cNvPr id="0" name=""/>
        <dsp:cNvSpPr/>
      </dsp:nvSpPr>
      <dsp:spPr>
        <a:xfrm>
          <a:off x="0" y="1447809"/>
          <a:ext cx="5025340" cy="1154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7A38C-4982-445C-953D-810647C71617}">
      <dsp:nvSpPr>
        <dsp:cNvPr id="0" name=""/>
        <dsp:cNvSpPr/>
      </dsp:nvSpPr>
      <dsp:spPr>
        <a:xfrm>
          <a:off x="349169" y="1707522"/>
          <a:ext cx="634854" cy="634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F63FC6-EC93-47E8-B909-B9F21357FE0B}">
      <dsp:nvSpPr>
        <dsp:cNvPr id="0" name=""/>
        <dsp:cNvSpPr/>
      </dsp:nvSpPr>
      <dsp:spPr>
        <a:xfrm>
          <a:off x="1333193" y="144780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Green Team</a:t>
          </a:r>
        </a:p>
      </dsp:txBody>
      <dsp:txXfrm>
        <a:off x="1333193" y="1447809"/>
        <a:ext cx="2261403" cy="1154280"/>
      </dsp:txXfrm>
    </dsp:sp>
    <dsp:sp modelId="{92735A29-F9E5-4905-B706-CE8A8745E217}">
      <dsp:nvSpPr>
        <dsp:cNvPr id="0" name=""/>
        <dsp:cNvSpPr/>
      </dsp:nvSpPr>
      <dsp:spPr>
        <a:xfrm>
          <a:off x="3594596" y="1447809"/>
          <a:ext cx="1429440"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488950">
            <a:lnSpc>
              <a:spcPct val="90000"/>
            </a:lnSpc>
            <a:spcBef>
              <a:spcPct val="0"/>
            </a:spcBef>
            <a:spcAft>
              <a:spcPct val="35000"/>
            </a:spcAft>
            <a:buNone/>
          </a:pPr>
          <a:r>
            <a:rPr lang="en-US" sz="1100" kern="1200"/>
            <a:t>All-ages community team supporting other members in reducing energy use</a:t>
          </a:r>
        </a:p>
      </dsp:txBody>
      <dsp:txXfrm>
        <a:off x="3594596" y="1447809"/>
        <a:ext cx="1429440" cy="1154280"/>
      </dsp:txXfrm>
    </dsp:sp>
    <dsp:sp modelId="{140DB5FB-D23D-403D-8BB8-123929C37913}">
      <dsp:nvSpPr>
        <dsp:cNvPr id="0" name=""/>
        <dsp:cNvSpPr/>
      </dsp:nvSpPr>
      <dsp:spPr>
        <a:xfrm>
          <a:off x="0" y="2890660"/>
          <a:ext cx="5025340" cy="1154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47C293-E13B-438E-A119-7B593E802213}">
      <dsp:nvSpPr>
        <dsp:cNvPr id="0" name=""/>
        <dsp:cNvSpPr/>
      </dsp:nvSpPr>
      <dsp:spPr>
        <a:xfrm>
          <a:off x="349169" y="3150373"/>
          <a:ext cx="634854" cy="634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2768E3-E393-4BBF-ACF5-FA1CF8AB47C9}">
      <dsp:nvSpPr>
        <dsp:cNvPr id="0" name=""/>
        <dsp:cNvSpPr/>
      </dsp:nvSpPr>
      <dsp:spPr>
        <a:xfrm>
          <a:off x="1333193" y="289066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Social media or other platform for sharing tips, knowledge, and information</a:t>
          </a:r>
        </a:p>
      </dsp:txBody>
      <dsp:txXfrm>
        <a:off x="1333193" y="2890660"/>
        <a:ext cx="3690843" cy="1154280"/>
      </dsp:txXfrm>
    </dsp:sp>
    <dsp:sp modelId="{A7488AA1-53DC-4E91-B858-4329F0897E8D}">
      <dsp:nvSpPr>
        <dsp:cNvPr id="0" name=""/>
        <dsp:cNvSpPr/>
      </dsp:nvSpPr>
      <dsp:spPr>
        <a:xfrm>
          <a:off x="0" y="4333510"/>
          <a:ext cx="5025340" cy="11542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9B3EC-5BDD-40EE-85D3-A49FDE84252D}">
      <dsp:nvSpPr>
        <dsp:cNvPr id="0" name=""/>
        <dsp:cNvSpPr/>
      </dsp:nvSpPr>
      <dsp:spPr>
        <a:xfrm>
          <a:off x="349169" y="4593223"/>
          <a:ext cx="634854" cy="6348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2F30DE-13AA-44C1-A9A0-45F6A5654B5F}">
      <dsp:nvSpPr>
        <dsp:cNvPr id="0" name=""/>
        <dsp:cNvSpPr/>
      </dsp:nvSpPr>
      <dsp:spPr>
        <a:xfrm>
          <a:off x="1333193" y="433351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Set community-wide challenge and goals</a:t>
          </a:r>
        </a:p>
      </dsp:txBody>
      <dsp:txXfrm>
        <a:off x="1333193" y="4333510"/>
        <a:ext cx="3690843" cy="1154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9C2F6-F7A8-4422-948F-91D159979C38}" type="datetimeFigureOut">
              <a:rPr lang="en-US" smtClean="0"/>
              <a:t>3/8/2021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94981-A505-408A-B591-2A3A9E0A6D8E}" type="slidenum">
              <a:rPr lang="en-US" smtClean="0"/>
              <a:t>‹#›</a:t>
            </a:fld>
            <a:endParaRPr lang="en-US"/>
          </a:p>
        </p:txBody>
      </p:sp>
    </p:spTree>
    <p:extLst>
      <p:ext uri="{BB962C8B-B14F-4D97-AF65-F5344CB8AC3E}">
        <p14:creationId xmlns:p14="http://schemas.microsoft.com/office/powerpoint/2010/main" val="8712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Introduction of presenters.</a:t>
            </a:r>
          </a:p>
          <a:p>
            <a:pPr>
              <a:defRPr/>
            </a:pPr>
            <a:r>
              <a:rPr lang="en-US" dirty="0"/>
              <a:t>Welcome the community and elders.</a:t>
            </a:r>
          </a:p>
          <a:p>
            <a:pPr>
              <a:defRPr/>
            </a:pPr>
            <a:r>
              <a:rPr lang="en-US" dirty="0"/>
              <a:t>Thank you for the welcome into their space.</a:t>
            </a:r>
          </a:p>
          <a:p>
            <a:pPr>
              <a:defRPr/>
            </a:pPr>
            <a:r>
              <a:rPr lang="en-US" dirty="0"/>
              <a:t>Explain why you’re here.</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a:t>
            </a:fld>
            <a:endParaRPr lang="en-US"/>
          </a:p>
        </p:txBody>
      </p:sp>
    </p:spTree>
    <p:extLst>
      <p:ext uri="{BB962C8B-B14F-4D97-AF65-F5344CB8AC3E}">
        <p14:creationId xmlns:p14="http://schemas.microsoft.com/office/powerpoint/2010/main" val="215628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My Hydro, you can log on and see your energy usage in real time. This is really helpful if you’re not sure where you’re using electricity. </a:t>
            </a:r>
          </a:p>
          <a:p>
            <a:r>
              <a:rPr lang="en-US" dirty="0"/>
              <a:t>If your home is empty all day and you have spikes in your usage during that time, maybe you have baseboard heaters on (and set too high). This can help you figure out where you’re using your energy.</a:t>
            </a:r>
          </a:p>
          <a:p>
            <a:r>
              <a:rPr lang="en-US" dirty="0"/>
              <a:t>All you have to do is create a profile (it’s free).</a:t>
            </a:r>
          </a:p>
          <a:p>
            <a:r>
              <a:rPr lang="en-US" dirty="0"/>
              <a:t>It’s also a great place to find tips and to learn about rebates and other programs that might be available to you.</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10</a:t>
            </a:fld>
            <a:endParaRPr lang="en-US"/>
          </a:p>
        </p:txBody>
      </p:sp>
    </p:spTree>
    <p:extLst>
      <p:ext uri="{BB962C8B-B14F-4D97-AF65-F5344CB8AC3E}">
        <p14:creationId xmlns:p14="http://schemas.microsoft.com/office/powerpoint/2010/main" val="315972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main contributors to energy consumption: </a:t>
            </a:r>
          </a:p>
          <a:p>
            <a:r>
              <a:rPr lang="en-US" u="sng" dirty="0"/>
              <a:t>Construction</a:t>
            </a:r>
          </a:p>
          <a:p>
            <a:r>
              <a:rPr lang="en-US" dirty="0"/>
              <a:t>-to what level of building code standard  we decide to build to which essentially describes how well our homes are designed, built and what materials are used</a:t>
            </a:r>
          </a:p>
          <a:p>
            <a:r>
              <a:rPr lang="en-US" dirty="0"/>
              <a:t>-level of professionalism in installation and inspection procedures</a:t>
            </a:r>
          </a:p>
          <a:p>
            <a:r>
              <a:rPr lang="en-US" u="sng" dirty="0"/>
              <a:t>Maintenance</a:t>
            </a:r>
          </a:p>
          <a:p>
            <a:r>
              <a:rPr lang="en-US" dirty="0"/>
              <a:t>-how we keep our homes in good shape (or not)</a:t>
            </a:r>
          </a:p>
          <a:p>
            <a:r>
              <a:rPr lang="en-US" dirty="0"/>
              <a:t>-what materials and methods we’re using for maintenance</a:t>
            </a:r>
          </a:p>
          <a:p>
            <a:r>
              <a:rPr lang="en-US" u="sng" dirty="0"/>
              <a:t>and Behaviour</a:t>
            </a:r>
          </a:p>
          <a:p>
            <a:r>
              <a:rPr lang="en-US" dirty="0"/>
              <a:t>-what we know about how to reduce our consumption</a:t>
            </a:r>
          </a:p>
          <a:p>
            <a:r>
              <a:rPr lang="en-US" dirty="0"/>
              <a:t>-if we actually do it</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11</a:t>
            </a:fld>
            <a:endParaRPr lang="en-US"/>
          </a:p>
        </p:txBody>
      </p:sp>
    </p:spTree>
    <p:extLst>
      <p:ext uri="{BB962C8B-B14F-4D97-AF65-F5344CB8AC3E}">
        <p14:creationId xmlns:p14="http://schemas.microsoft.com/office/powerpoint/2010/main" val="384627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Home Structure and Components help determine out energy usage:</a:t>
            </a:r>
          </a:p>
          <a:p>
            <a:r>
              <a:rPr lang="en-US" dirty="0"/>
              <a:t>The </a:t>
            </a:r>
            <a:r>
              <a:rPr lang="en-US" u="sng" dirty="0"/>
              <a:t>Building Envelope</a:t>
            </a:r>
            <a:r>
              <a:rPr lang="en-US" dirty="0"/>
              <a:t> is our walls, floors and roofs – everything that keeps weather out and keeps warmth in. We also want to consider the movement of moisture in our homes, particularly when we start to improve how airtight they are. When homes are sealed really well, a good ventilation system needs to be in place to move air, and remove excess moisture from showering, cooking, etc.</a:t>
            </a:r>
          </a:p>
          <a:p>
            <a:r>
              <a:rPr lang="en-US" dirty="0"/>
              <a:t>How we use </a:t>
            </a:r>
            <a:r>
              <a:rPr lang="en-US" u="sng" dirty="0"/>
              <a:t>heating system controls</a:t>
            </a:r>
            <a:r>
              <a:rPr lang="en-US" dirty="0"/>
              <a:t> (thermostats) also makes a big impact: using old analog thermostats or dials on baseboard heaters can be very inefficient, and installing programmable thermostats that regulate temperature better can have a big impact on bills. </a:t>
            </a:r>
          </a:p>
          <a:p>
            <a:r>
              <a:rPr lang="en-US" dirty="0"/>
              <a:t>The </a:t>
            </a:r>
            <a:r>
              <a:rPr lang="en-US" u="sng" dirty="0"/>
              <a:t>light bulbs</a:t>
            </a:r>
            <a:r>
              <a:rPr lang="en-US" dirty="0"/>
              <a:t> we choose make a difference too, and can really add up depending on how many lights we have in our home. LED bulbs are the most efficient, compared to old incandescent ones, and provide a lot nicer light than CFL bulbs.</a:t>
            </a:r>
          </a:p>
          <a:p>
            <a:r>
              <a:rPr lang="en-US" dirty="0"/>
              <a:t>Finally, since the 1970s, the number of </a:t>
            </a:r>
            <a:r>
              <a:rPr lang="en-US" u="sng" dirty="0"/>
              <a:t>appliances</a:t>
            </a:r>
            <a:r>
              <a:rPr lang="en-US" dirty="0"/>
              <a:t> we have in our homes has changed a lot. It isn’t uncommon for one household to have multiple TVs, computers and all sorts of gadgets plugged in and running which really increases the load on our homes.</a:t>
            </a:r>
          </a:p>
        </p:txBody>
      </p:sp>
      <p:sp>
        <p:nvSpPr>
          <p:cNvPr id="4" name="Slide Number Placeholder 3"/>
          <p:cNvSpPr>
            <a:spLocks noGrp="1"/>
          </p:cNvSpPr>
          <p:nvPr>
            <p:ph type="sldNum" sz="quarter" idx="10"/>
          </p:nvPr>
        </p:nvSpPr>
        <p:spPr/>
        <p:txBody>
          <a:bodyPr/>
          <a:lstStyle/>
          <a:p>
            <a:fld id="{9E6FD98A-342A-4E89-A009-E210C1938A0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5451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a:t>
            </a:r>
            <a:r>
              <a:rPr lang="en-US" baseline="0" dirty="0"/>
              <a:t> Electrical cost Zone 1 blended rate as of March 1, 2015.</a:t>
            </a:r>
          </a:p>
          <a:p>
            <a:r>
              <a:rPr lang="en-US" baseline="0" dirty="0"/>
              <a:t> </a:t>
            </a:r>
            <a:endParaRPr lang="en-US" dirty="0"/>
          </a:p>
          <a:p>
            <a:r>
              <a:rPr lang="en-US" dirty="0"/>
              <a:t>Lower Mainland – Box joists: $28.00; </a:t>
            </a:r>
            <a:r>
              <a:rPr lang="en-US" baseline="0" dirty="0"/>
              <a:t>hole in wall (110cm</a:t>
            </a:r>
            <a:r>
              <a:rPr lang="en-US" baseline="30000" dirty="0"/>
              <a:t>2</a:t>
            </a:r>
            <a:r>
              <a:rPr lang="en-US" baseline="0" dirty="0"/>
              <a:t>): $36.00</a:t>
            </a:r>
            <a:endParaRPr lang="en-US" dirty="0"/>
          </a:p>
          <a:p>
            <a:r>
              <a:rPr lang="en-US" dirty="0"/>
              <a:t>South Interior – Box</a:t>
            </a:r>
            <a:r>
              <a:rPr lang="en-US" baseline="0" dirty="0"/>
              <a:t> joists: $50.00; hole in wall (110cm</a:t>
            </a:r>
            <a:r>
              <a:rPr lang="en-US" baseline="30000" dirty="0"/>
              <a:t>2</a:t>
            </a:r>
            <a:r>
              <a:rPr lang="en-US" baseline="0" dirty="0"/>
              <a:t>): $55.00</a:t>
            </a:r>
          </a:p>
          <a:p>
            <a:r>
              <a:rPr lang="en-US" baseline="0" dirty="0"/>
              <a:t>North Interior – Box joists: $74.00; hole in wall (110cm</a:t>
            </a:r>
            <a:r>
              <a:rPr lang="en-US" baseline="30000" dirty="0"/>
              <a:t>2</a:t>
            </a:r>
            <a:r>
              <a:rPr lang="en-US" baseline="0" dirty="0"/>
              <a:t>): $105.00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13</a:t>
            </a:fld>
            <a:endParaRPr lang="en-US"/>
          </a:p>
        </p:txBody>
      </p:sp>
    </p:spTree>
    <p:extLst>
      <p:ext uri="{BB962C8B-B14F-4D97-AF65-F5344CB8AC3E}">
        <p14:creationId xmlns:p14="http://schemas.microsoft.com/office/powerpoint/2010/main" val="316547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Lower Mainland – $18.00</a:t>
            </a:r>
          </a:p>
          <a:p>
            <a:r>
              <a:rPr lang="en-US" dirty="0"/>
              <a:t>South Interior – $22.00</a:t>
            </a:r>
          </a:p>
          <a:p>
            <a:r>
              <a:rPr lang="en-US" baseline="0" dirty="0"/>
              <a:t>North Interior – $42.00</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14</a:t>
            </a:fld>
            <a:endParaRPr lang="en-US"/>
          </a:p>
        </p:txBody>
      </p:sp>
    </p:spTree>
    <p:extLst>
      <p:ext uri="{BB962C8B-B14F-4D97-AF65-F5344CB8AC3E}">
        <p14:creationId xmlns:p14="http://schemas.microsoft.com/office/powerpoint/2010/main" val="329380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Homes have 3 plumbing penetrations.</a:t>
            </a:r>
            <a:endParaRPr lang="en-US" dirty="0"/>
          </a:p>
          <a:p>
            <a:endParaRPr lang="en-US" dirty="0"/>
          </a:p>
          <a:p>
            <a:r>
              <a:rPr lang="en-US" dirty="0"/>
              <a:t>Lower Mainland – $54.00</a:t>
            </a:r>
          </a:p>
          <a:p>
            <a:r>
              <a:rPr lang="en-US" dirty="0"/>
              <a:t>South Interior – $66.00</a:t>
            </a:r>
            <a:endParaRPr lang="en-US" baseline="0" dirty="0"/>
          </a:p>
          <a:p>
            <a:r>
              <a:rPr lang="en-US" baseline="0" dirty="0"/>
              <a:t>North Interior – $125.00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15</a:t>
            </a:fld>
            <a:endParaRPr lang="en-US"/>
          </a:p>
        </p:txBody>
      </p:sp>
    </p:spTree>
    <p:extLst>
      <p:ext uri="{BB962C8B-B14F-4D97-AF65-F5344CB8AC3E}">
        <p14:creationId xmlns:p14="http://schemas.microsoft.com/office/powerpoint/2010/main" val="201293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door.</a:t>
            </a:r>
            <a:endParaRPr lang="en-US" dirty="0"/>
          </a:p>
          <a:p>
            <a:endParaRPr lang="en-US" dirty="0"/>
          </a:p>
          <a:p>
            <a:r>
              <a:rPr lang="en-US" dirty="0"/>
              <a:t>Lower Mainland – $5.00</a:t>
            </a:r>
          </a:p>
          <a:p>
            <a:r>
              <a:rPr lang="en-US" dirty="0"/>
              <a:t>South Interior – $7.00</a:t>
            </a:r>
            <a:endParaRPr lang="en-US" baseline="0" dirty="0"/>
          </a:p>
          <a:p>
            <a:r>
              <a:rPr lang="en-US" baseline="0" dirty="0"/>
              <a:t>North Interior – $13.00</a:t>
            </a:r>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16</a:t>
            </a:fld>
            <a:endParaRPr lang="en-US"/>
          </a:p>
        </p:txBody>
      </p:sp>
    </p:spTree>
    <p:extLst>
      <p:ext uri="{BB962C8B-B14F-4D97-AF65-F5344CB8AC3E}">
        <p14:creationId xmlns:p14="http://schemas.microsoft.com/office/powerpoint/2010/main" val="415395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window.</a:t>
            </a:r>
            <a:endParaRPr lang="en-US" dirty="0"/>
          </a:p>
          <a:p>
            <a:r>
              <a:rPr lang="en-US" dirty="0"/>
              <a:t>Broken window/single pane:</a:t>
            </a:r>
          </a:p>
          <a:p>
            <a:r>
              <a:rPr lang="en-US" dirty="0"/>
              <a:t>Lower Mainland – $23.00</a:t>
            </a:r>
          </a:p>
          <a:p>
            <a:r>
              <a:rPr lang="en-US" dirty="0"/>
              <a:t>South Interior – $42.00</a:t>
            </a:r>
            <a:endParaRPr lang="en-US" baseline="0" dirty="0"/>
          </a:p>
          <a:p>
            <a:r>
              <a:rPr lang="en-US" baseline="0" dirty="0"/>
              <a:t>North Interior – $63.00</a:t>
            </a:r>
          </a:p>
          <a:p>
            <a:endParaRPr lang="en-US" baseline="0" dirty="0"/>
          </a:p>
          <a:p>
            <a:r>
              <a:rPr lang="en-US" baseline="0" dirty="0"/>
              <a:t>Window gap:</a:t>
            </a:r>
            <a:endParaRPr lang="en-US" dirty="0"/>
          </a:p>
          <a:p>
            <a:r>
              <a:rPr lang="en-US" dirty="0"/>
              <a:t>Lower Mainland – $4.00</a:t>
            </a:r>
          </a:p>
          <a:p>
            <a:r>
              <a:rPr lang="en-US" dirty="0"/>
              <a:t>South Interior – $5.00</a:t>
            </a:r>
            <a:endParaRPr lang="en-US" baseline="0" dirty="0"/>
          </a:p>
          <a:p>
            <a:r>
              <a:rPr lang="en-US" baseline="0" dirty="0"/>
              <a:t>North Interior – $10.00</a:t>
            </a:r>
          </a:p>
        </p:txBody>
      </p:sp>
      <p:sp>
        <p:nvSpPr>
          <p:cNvPr id="4" name="Slide Number Placeholder 3"/>
          <p:cNvSpPr>
            <a:spLocks noGrp="1"/>
          </p:cNvSpPr>
          <p:nvPr>
            <p:ph type="sldNum" sz="quarter" idx="10"/>
          </p:nvPr>
        </p:nvSpPr>
        <p:spPr/>
        <p:txBody>
          <a:bodyPr/>
          <a:lstStyle/>
          <a:p>
            <a:fld id="{FA494981-A505-408A-B591-2A3A9E0A6D8E}" type="slidenum">
              <a:rPr lang="en-US" smtClean="0"/>
              <a:t>17</a:t>
            </a:fld>
            <a:endParaRPr lang="en-US"/>
          </a:p>
        </p:txBody>
      </p:sp>
    </p:spTree>
    <p:extLst>
      <p:ext uri="{BB962C8B-B14F-4D97-AF65-F5344CB8AC3E}">
        <p14:creationId xmlns:p14="http://schemas.microsoft.com/office/powerpoint/2010/main" val="60006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building fixes and resident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18</a:t>
            </a:fld>
            <a:endParaRPr lang="en-US"/>
          </a:p>
        </p:txBody>
      </p:sp>
    </p:spTree>
    <p:extLst>
      <p:ext uri="{BB962C8B-B14F-4D97-AF65-F5344CB8AC3E}">
        <p14:creationId xmlns:p14="http://schemas.microsoft.com/office/powerpoint/2010/main" val="354560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values are for Zone 1 </a:t>
            </a:r>
            <a:r>
              <a:rPr lang="en-US" baseline="0" dirty="0"/>
              <a:t>blended rate </a:t>
            </a:r>
            <a:r>
              <a:rPr lang="en-US" dirty="0"/>
              <a:t>with electrical</a:t>
            </a:r>
            <a:r>
              <a:rPr lang="en-US" baseline="0" dirty="0"/>
              <a:t> heating</a:t>
            </a:r>
          </a:p>
          <a:p>
            <a:endParaRPr lang="en-US" dirty="0"/>
          </a:p>
          <a:p>
            <a:r>
              <a:rPr lang="en-US" dirty="0"/>
              <a:t>For Zone 1</a:t>
            </a:r>
            <a:r>
              <a:rPr lang="en-US" baseline="0" dirty="0"/>
              <a:t> blended rate with electrical heating:</a:t>
            </a:r>
            <a:endParaRPr lang="en-US" dirty="0"/>
          </a:p>
          <a:p>
            <a:r>
              <a:rPr lang="en-US" dirty="0"/>
              <a:t>Lower Mainland – average of $190 per degree</a:t>
            </a:r>
          </a:p>
          <a:p>
            <a:r>
              <a:rPr lang="en-US" dirty="0"/>
              <a:t>South Interior – average</a:t>
            </a:r>
            <a:r>
              <a:rPr lang="en-US" baseline="0" dirty="0"/>
              <a:t> of $180 </a:t>
            </a:r>
            <a:r>
              <a:rPr lang="en-US" dirty="0"/>
              <a:t>per degree</a:t>
            </a:r>
            <a:endParaRPr lang="en-US" baseline="0" dirty="0"/>
          </a:p>
          <a:p>
            <a:r>
              <a:rPr lang="en-US" baseline="0" dirty="0"/>
              <a:t>North Interior – average of $215 </a:t>
            </a:r>
            <a:r>
              <a:rPr lang="en-US" dirty="0"/>
              <a:t>per degree</a:t>
            </a:r>
          </a:p>
          <a:p>
            <a:endParaRPr lang="en-US" dirty="0"/>
          </a:p>
          <a:p>
            <a:r>
              <a:rPr lang="en-US" dirty="0"/>
              <a:t>Because space heating accounts for so much of our energy usage, how we manage it makes a big difference to our costs. </a:t>
            </a:r>
          </a:p>
          <a:p>
            <a:r>
              <a:rPr lang="en-US" dirty="0"/>
              <a:t>The more leaks and drafts we have unsealed, the higher we set our thermostats to stay warm against cold air. This costs a lot: for every degree you raise your thermostat, your yearly costs can increase by $190!</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19</a:t>
            </a:fld>
            <a:endParaRPr lang="en-US"/>
          </a:p>
        </p:txBody>
      </p:sp>
    </p:spTree>
    <p:extLst>
      <p:ext uri="{BB962C8B-B14F-4D97-AF65-F5344CB8AC3E}">
        <p14:creationId xmlns:p14="http://schemas.microsoft.com/office/powerpoint/2010/main" val="420763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outline of what will be covered in this presentation.</a:t>
            </a:r>
            <a:endParaRPr lang="en-CA"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a:t>
            </a:fld>
            <a:endParaRPr lang="en-US"/>
          </a:p>
        </p:txBody>
      </p:sp>
    </p:spTree>
    <p:extLst>
      <p:ext uri="{BB962C8B-B14F-4D97-AF65-F5344CB8AC3E}">
        <p14:creationId xmlns:p14="http://schemas.microsoft.com/office/powerpoint/2010/main" val="412871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building fixes and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20</a:t>
            </a:fld>
            <a:endParaRPr lang="en-US"/>
          </a:p>
        </p:txBody>
      </p:sp>
    </p:spTree>
    <p:extLst>
      <p:ext uri="{BB962C8B-B14F-4D97-AF65-F5344CB8AC3E}">
        <p14:creationId xmlns:p14="http://schemas.microsoft.com/office/powerpoint/2010/main" val="8491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21</a:t>
            </a:fld>
            <a:endParaRPr lang="en-US"/>
          </a:p>
        </p:txBody>
      </p:sp>
    </p:spTree>
    <p:extLst>
      <p:ext uri="{BB962C8B-B14F-4D97-AF65-F5344CB8AC3E}">
        <p14:creationId xmlns:p14="http://schemas.microsoft.com/office/powerpoint/2010/main" val="305585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seen these labels on your appliances. The numbers on these labels give you a sense of approximately how much energy you are using per year running this appliance. But the usage does rely on typical usage throughout a year so using them more frequently or less efficiently (such as holding a fridge door open for several minutes) will increase how much energy they’re using.</a:t>
            </a:r>
          </a:p>
          <a:p>
            <a:r>
              <a:rPr lang="en-US" dirty="0"/>
              <a:t>When you’re buying a new appliance, even though one that is less energy efficient might be cheaper, if it uses a lot more energy, you may end up paying a lot more for it in the long run. Look for labels like the top one, that falls on the low end of energy use.</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22</a:t>
            </a:fld>
            <a:endParaRPr lang="en-US"/>
          </a:p>
        </p:txBody>
      </p:sp>
    </p:spTree>
    <p:extLst>
      <p:ext uri="{BB962C8B-B14F-4D97-AF65-F5344CB8AC3E}">
        <p14:creationId xmlns:p14="http://schemas.microsoft.com/office/powerpoint/2010/main" val="4223670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using this chart, how even though initial costs of incandescent bulbs may be lower, because they don’t last as long and because their consumption costs are so much higher per bulb, the overall cost of an incandescent bulb is actually higher than that of a CFL, or an LED lightbulb (the best option for cost, appearance, and light quality).</a:t>
            </a:r>
          </a:p>
        </p:txBody>
      </p:sp>
      <p:sp>
        <p:nvSpPr>
          <p:cNvPr id="4" name="Slide Number Placeholder 3"/>
          <p:cNvSpPr>
            <a:spLocks noGrp="1"/>
          </p:cNvSpPr>
          <p:nvPr>
            <p:ph type="sldNum" sz="quarter" idx="10"/>
          </p:nvPr>
        </p:nvSpPr>
        <p:spPr/>
        <p:txBody>
          <a:bodyPr/>
          <a:lstStyle/>
          <a:p>
            <a:fld id="{FA494981-A505-408A-B591-2A3A9E0A6D8E}" type="slidenum">
              <a:rPr lang="en-US" smtClean="0"/>
              <a:t>23</a:t>
            </a:fld>
            <a:endParaRPr lang="en-US"/>
          </a:p>
        </p:txBody>
      </p:sp>
    </p:spTree>
    <p:extLst>
      <p:ext uri="{BB962C8B-B14F-4D97-AF65-F5344CB8AC3E}">
        <p14:creationId xmlns:p14="http://schemas.microsoft.com/office/powerpoint/2010/main" val="193604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actions and behaviours, and any other suggestions the audience brings up.</a:t>
            </a:r>
          </a:p>
        </p:txBody>
      </p:sp>
      <p:sp>
        <p:nvSpPr>
          <p:cNvPr id="4" name="Slide Number Placeholder 3"/>
          <p:cNvSpPr>
            <a:spLocks noGrp="1"/>
          </p:cNvSpPr>
          <p:nvPr>
            <p:ph type="sldNum" sz="quarter" idx="10"/>
          </p:nvPr>
        </p:nvSpPr>
        <p:spPr/>
        <p:txBody>
          <a:bodyPr/>
          <a:lstStyle/>
          <a:p>
            <a:fld id="{FA494981-A505-408A-B591-2A3A9E0A6D8E}" type="slidenum">
              <a:rPr lang="en-US" smtClean="0"/>
              <a:t>24</a:t>
            </a:fld>
            <a:endParaRPr lang="en-US"/>
          </a:p>
        </p:txBody>
      </p:sp>
    </p:spTree>
    <p:extLst>
      <p:ext uri="{BB962C8B-B14F-4D97-AF65-F5344CB8AC3E}">
        <p14:creationId xmlns:p14="http://schemas.microsoft.com/office/powerpoint/2010/main" val="363857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we’ve been talking a lot about cost savings, there are lots of other benefits that are really important that come with energy efficiency practices.</a:t>
            </a:r>
          </a:p>
          <a:p>
            <a:r>
              <a:rPr lang="en-US" dirty="0"/>
              <a:t>Discuss the list of benefits in an interactive way, focusing particularly on aspects that the community has identified as important to them (if having a lower environment impact is very important, for example).</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25</a:t>
            </a:fld>
            <a:endParaRPr lang="en-US"/>
          </a:p>
        </p:txBody>
      </p:sp>
    </p:spTree>
    <p:extLst>
      <p:ext uri="{BB962C8B-B14F-4D97-AF65-F5344CB8AC3E}">
        <p14:creationId xmlns:p14="http://schemas.microsoft.com/office/powerpoint/2010/main" val="2281872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3D1051-CAB9-4A02-BAA8-BCE2122B87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333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was developed to assist communities in assessing where they currently are in terms of energy policy, and to highlight the steps in getting to where they would like to end up. The choice of how developed to make any one area of policy lies with your community, and the series of steps is just a guideline to visualize how you can get there. </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27</a:t>
            </a:fld>
            <a:endParaRPr lang="en-US"/>
          </a:p>
        </p:txBody>
      </p:sp>
    </p:spTree>
    <p:extLst>
      <p:ext uri="{BB962C8B-B14F-4D97-AF65-F5344CB8AC3E}">
        <p14:creationId xmlns:p14="http://schemas.microsoft.com/office/powerpoint/2010/main" val="3975219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benefits include:</a:t>
            </a:r>
          </a:p>
          <a:p>
            <a:r>
              <a:rPr lang="en-US" dirty="0"/>
              <a:t>-improved practices and materials, which reduces workload strain and moves maintenance from a more reactive to proactive system</a:t>
            </a:r>
          </a:p>
          <a:p>
            <a:r>
              <a:rPr lang="en-US" dirty="0"/>
              <a:t>-stronger construction standards for both building and inspection ensures homes are built properly, and able to be maintained properly, which fulfills two of the three key factors in energy efficiency  that were discussed</a:t>
            </a:r>
          </a:p>
          <a:p>
            <a:r>
              <a:rPr lang="en-US" dirty="0"/>
              <a:t>-defined responsibility for overseeing housing and energy related matters </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28</a:t>
            </a:fld>
            <a:endParaRPr lang="en-US"/>
          </a:p>
        </p:txBody>
      </p:sp>
    </p:spTree>
    <p:extLst>
      <p:ext uri="{BB962C8B-B14F-4D97-AF65-F5344CB8AC3E}">
        <p14:creationId xmlns:p14="http://schemas.microsoft.com/office/powerpoint/2010/main" val="1243108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ways to drive momentum within the community, and start a discussion on how to get this community involved and interested from those in attendance. </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29</a:t>
            </a:fld>
            <a:endParaRPr lang="en-US"/>
          </a:p>
        </p:txBody>
      </p:sp>
    </p:spTree>
    <p:extLst>
      <p:ext uri="{BB962C8B-B14F-4D97-AF65-F5344CB8AC3E}">
        <p14:creationId xmlns:p14="http://schemas.microsoft.com/office/powerpoint/2010/main" val="344845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Incorporating energy efficiency practices and a larger program impacts maintenance staff by: </a:t>
            </a:r>
          </a:p>
          <a:p>
            <a:pPr>
              <a:defRPr/>
            </a:pPr>
            <a:r>
              <a:rPr lang="en-US" dirty="0"/>
              <a:t>-better defining  guidelines and procedures for purchasing and dealing with resident’s requests</a:t>
            </a:r>
          </a:p>
          <a:p>
            <a:pPr>
              <a:defRPr/>
            </a:pPr>
            <a:r>
              <a:rPr lang="en-US" dirty="0"/>
              <a:t>-reducing workload through longer rotation times of various appliances or materials</a:t>
            </a:r>
          </a:p>
          <a:p>
            <a:pPr>
              <a:defRPr/>
            </a:pPr>
            <a:r>
              <a:rPr lang="en-US" dirty="0"/>
              <a:t>-helping community members maintain healthier and safer homes, as well as reduce energy bills </a:t>
            </a:r>
          </a:p>
          <a:p>
            <a:pPr>
              <a:defRPr/>
            </a:pPr>
            <a:r>
              <a:rPr lang="en-US" dirty="0"/>
              <a:t>-your land (how power generation and use can impact the environment)</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3</a:t>
            </a:fld>
            <a:endParaRPr lang="en-US"/>
          </a:p>
        </p:txBody>
      </p:sp>
    </p:spTree>
    <p:extLst>
      <p:ext uri="{BB962C8B-B14F-4D97-AF65-F5344CB8AC3E}">
        <p14:creationId xmlns:p14="http://schemas.microsoft.com/office/powerpoint/2010/main" val="2278333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graphic as an aid in discussion.</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30</a:t>
            </a:fld>
            <a:endParaRPr lang="en-US"/>
          </a:p>
        </p:txBody>
      </p:sp>
    </p:spTree>
    <p:extLst>
      <p:ext uri="{BB962C8B-B14F-4D97-AF65-F5344CB8AC3E}">
        <p14:creationId xmlns:p14="http://schemas.microsoft.com/office/powerpoint/2010/main" val="141892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context about the impacts of the energy use applicable to this community (e.g. electricity and natural gas primarily)</a:t>
            </a:r>
            <a:r>
              <a:rPr lang="en-CA" dirty="0"/>
              <a:t>.</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4</a:t>
            </a:fld>
            <a:endParaRPr lang="en-US"/>
          </a:p>
        </p:txBody>
      </p:sp>
    </p:spTree>
    <p:extLst>
      <p:ext uri="{BB962C8B-B14F-4D97-AF65-F5344CB8AC3E}">
        <p14:creationId xmlns:p14="http://schemas.microsoft.com/office/powerpoint/2010/main" val="193621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(based on previous investigation/data gathering) or ask the community about their current energy efficiency situation, including:</a:t>
            </a:r>
            <a:endParaRPr lang="en-CA" dirty="0"/>
          </a:p>
          <a:p>
            <a:pPr marL="171450" indent="-171450">
              <a:buFont typeface="Arial"/>
              <a:buChar char="•"/>
            </a:pPr>
            <a:r>
              <a:rPr lang="en-CA" dirty="0"/>
              <a:t>Most common types and ages of housing in the community</a:t>
            </a:r>
          </a:p>
          <a:p>
            <a:pPr marL="171450" indent="-171450">
              <a:buFont typeface="Arial"/>
              <a:buChar char="•"/>
            </a:pPr>
            <a:r>
              <a:rPr lang="en-US" dirty="0"/>
              <a:t>How much the community is paying for electricity (all types) as a whole or as individual homeowners</a:t>
            </a:r>
          </a:p>
          <a:p>
            <a:pPr marL="171450" indent="-171450">
              <a:buFont typeface="Arial"/>
              <a:buChar char="•"/>
            </a:pPr>
            <a:r>
              <a:rPr lang="en-US" dirty="0"/>
              <a:t>Existing programs and initiatives shaping community housing and home energy usage/ energy efficiency</a:t>
            </a:r>
          </a:p>
          <a:p>
            <a:pPr marL="171450" indent="-171450">
              <a:buFont typeface="Arial"/>
              <a:buChar char="•"/>
            </a:pPr>
            <a:r>
              <a:rPr lang="en-US" dirty="0"/>
              <a:t>Challenges being faced by different groups in the community (budgetary, maintenance, living situation, etc.)</a:t>
            </a:r>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5</a:t>
            </a:fld>
            <a:endParaRPr lang="en-US"/>
          </a:p>
        </p:txBody>
      </p:sp>
    </p:spTree>
    <p:extLst>
      <p:ext uri="{BB962C8B-B14F-4D97-AF65-F5344CB8AC3E}">
        <p14:creationId xmlns:p14="http://schemas.microsoft.com/office/powerpoint/2010/main" val="198121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Canadian spends about $2000 per year on electricity.</a:t>
            </a:r>
          </a:p>
          <a:p>
            <a:r>
              <a:rPr lang="en-US" i="1" dirty="0"/>
              <a:t>*this data is from a few years ago, so the number may be a bit higher now.</a:t>
            </a:r>
          </a:p>
          <a:p>
            <a:endParaRPr lang="en-US" dirty="0"/>
          </a:p>
          <a:p>
            <a:r>
              <a:rPr lang="en-US" dirty="0"/>
              <a:t>When we look at where this energy is being used, we can see that 60 percent of it ($1,200) is going to Space Heating. </a:t>
            </a:r>
          </a:p>
          <a:p>
            <a:r>
              <a:rPr lang="en-US" dirty="0"/>
              <a:t>Another 20 percent is going to Water Heating. </a:t>
            </a:r>
          </a:p>
          <a:p>
            <a:r>
              <a:rPr lang="en-US" dirty="0"/>
              <a:t>Appliances (refrigerators, televisions), lighting and cooling make up the rest, but they are a much smaller portion.</a:t>
            </a:r>
          </a:p>
        </p:txBody>
      </p:sp>
      <p:sp>
        <p:nvSpPr>
          <p:cNvPr id="4" name="Slide Number Placeholder 3"/>
          <p:cNvSpPr>
            <a:spLocks noGrp="1"/>
          </p:cNvSpPr>
          <p:nvPr>
            <p:ph type="sldNum" sz="quarter" idx="10"/>
          </p:nvPr>
        </p:nvSpPr>
        <p:spPr/>
        <p:txBody>
          <a:bodyPr/>
          <a:lstStyle/>
          <a:p>
            <a:fld id="{FA494981-A505-408A-B591-2A3A9E0A6D8E}" type="slidenum">
              <a:rPr lang="en-US" smtClean="0"/>
              <a:t>6</a:t>
            </a:fld>
            <a:endParaRPr lang="en-US"/>
          </a:p>
        </p:txBody>
      </p:sp>
    </p:spTree>
    <p:extLst>
      <p:ext uri="{BB962C8B-B14F-4D97-AF65-F5344CB8AC3E}">
        <p14:creationId xmlns:p14="http://schemas.microsoft.com/office/powerpoint/2010/main" val="213419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Anecdotal evidence suggests that energy costs for First Nations communities can be double, or more, the costs for the average Canadian household.</a:t>
            </a:r>
          </a:p>
          <a:p>
            <a:endParaRPr lang="en-US" dirty="0"/>
          </a:p>
          <a:p>
            <a:r>
              <a:rPr lang="en-US" dirty="0"/>
              <a:t>This means many First Nations households can easily be spending $4,000/year on energy (primarily a combination of electricity and gas costs).</a:t>
            </a:r>
          </a:p>
          <a:p>
            <a:endParaRPr lang="en-US" dirty="0"/>
          </a:p>
          <a:p>
            <a:r>
              <a:rPr lang="en-US" dirty="0"/>
              <a:t>In these cases, that means that 80%, or $3,120 of those energy dollars, are going to space and water heating alone!</a:t>
            </a:r>
            <a:endParaRPr lang="en-CA" dirty="0"/>
          </a:p>
          <a:p>
            <a:endParaRPr lang="en-CA" dirty="0"/>
          </a:p>
          <a:p>
            <a:r>
              <a:rPr lang="en-CA" dirty="0"/>
              <a:t>So if you want to lower your bills, where should you focus your efforts?</a:t>
            </a:r>
          </a:p>
          <a:p>
            <a:r>
              <a:rPr lang="en-CA" dirty="0"/>
              <a:t>Changing lightbulbs isn’t a bad idea, but prioritizing improvement to heating and keeping heat in (i.e., </a:t>
            </a:r>
            <a:r>
              <a:rPr lang="en-CA" dirty="0" err="1"/>
              <a:t>draftproofing</a:t>
            </a:r>
            <a:r>
              <a:rPr lang="en-CA" dirty="0"/>
              <a:t>) is where you can make the biggest impact.</a:t>
            </a:r>
            <a:endParaRPr lang="en-US" dirty="0"/>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7</a:t>
            </a:fld>
            <a:endParaRPr lang="en-US"/>
          </a:p>
        </p:txBody>
      </p:sp>
    </p:spTree>
    <p:extLst>
      <p:ext uri="{BB962C8B-B14F-4D97-AF65-F5344CB8AC3E}">
        <p14:creationId xmlns:p14="http://schemas.microsoft.com/office/powerpoint/2010/main" val="193269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information on your energy bills, but if you’re only going to take note of a couple different parts, take note of these ones:</a:t>
            </a:r>
          </a:p>
          <a:p>
            <a:endParaRPr lang="en-US" dirty="0"/>
          </a:p>
          <a:p>
            <a:r>
              <a:rPr lang="en-US" dirty="0"/>
              <a:t>Hydro:</a:t>
            </a:r>
          </a:p>
          <a:p>
            <a:r>
              <a:rPr lang="en-US" dirty="0"/>
              <a:t>Your Hydro rates are stepped. That means that usage up to a certain amount is charged at $0.XX [use rates for this community], and anything you use beyond that number of </a:t>
            </a:r>
            <a:r>
              <a:rPr lang="en-US" dirty="0" err="1"/>
              <a:t>kWhs</a:t>
            </a:r>
            <a:r>
              <a:rPr lang="en-US" dirty="0"/>
              <a:t> is charged at a higher rate. If possible, it’s best to try to stay below the threshold where you jump up to the higher rate. You might not notice this in your bills (if you have equal payment billing, for example), but you will be paying for it in the end.</a:t>
            </a:r>
          </a:p>
          <a:p>
            <a:endParaRPr lang="en-US" dirty="0"/>
          </a:p>
          <a:p>
            <a:r>
              <a:rPr lang="en-US" dirty="0"/>
              <a:t>Fortis:</a:t>
            </a:r>
          </a:p>
          <a:p>
            <a:r>
              <a:rPr lang="en-US" dirty="0"/>
              <a:t>On the side of your Hydro bill and also on your Fortis bill, there is a little bar chart that shows your usage over the year. Take a look at this and see where there are fluctuations. If you live in a place where you don’t use space heating in summer months, the levels you’re using in summer months are mostly how much you’re using to heat water and power appliances.</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8</a:t>
            </a:fld>
            <a:endParaRPr lang="en-US"/>
          </a:p>
        </p:txBody>
      </p:sp>
    </p:spTree>
    <p:extLst>
      <p:ext uri="{BB962C8B-B14F-4D97-AF65-F5344CB8AC3E}">
        <p14:creationId xmlns:p14="http://schemas.microsoft.com/office/powerpoint/2010/main" val="589890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communities with Smart Meters]</a:t>
            </a:r>
          </a:p>
          <a:p>
            <a:r>
              <a:rPr lang="en-US" dirty="0"/>
              <a:t>BC Hydro has a great program called My Hydro. </a:t>
            </a:r>
          </a:p>
          <a:p>
            <a:r>
              <a:rPr lang="en-US" dirty="0"/>
              <a:t>Ask if anyone present is signed up.</a:t>
            </a:r>
          </a:p>
        </p:txBody>
      </p:sp>
      <p:sp>
        <p:nvSpPr>
          <p:cNvPr id="4" name="Slide Number Placeholder 3"/>
          <p:cNvSpPr>
            <a:spLocks noGrp="1"/>
          </p:cNvSpPr>
          <p:nvPr>
            <p:ph type="sldNum" sz="quarter" idx="10"/>
          </p:nvPr>
        </p:nvSpPr>
        <p:spPr/>
        <p:txBody>
          <a:bodyPr/>
          <a:lstStyle/>
          <a:p>
            <a:fld id="{FA494981-A505-408A-B591-2A3A9E0A6D8E}" type="slidenum">
              <a:rPr lang="en-US" smtClean="0"/>
              <a:t>9</a:t>
            </a:fld>
            <a:endParaRPr lang="en-US"/>
          </a:p>
        </p:txBody>
      </p:sp>
    </p:spTree>
    <p:extLst>
      <p:ext uri="{BB962C8B-B14F-4D97-AF65-F5344CB8AC3E}">
        <p14:creationId xmlns:p14="http://schemas.microsoft.com/office/powerpoint/2010/main" val="281908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311446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84040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89156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329433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90975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31165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62244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0D9536-A04D-47AB-8C07-1E066115A433}" type="datetimeFigureOut">
              <a:rPr lang="en-US" smtClean="0"/>
              <a:t>3/8/2021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25932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D9536-A04D-47AB-8C07-1E066115A433}" type="datetimeFigureOut">
              <a:rPr lang="en-US" smtClean="0"/>
              <a:t>3/8/2021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217475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185942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24591728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360D9536-A04D-47AB-8C07-1E066115A433}" type="datetimeFigureOut">
              <a:rPr lang="en-US" smtClean="0"/>
              <a:t>3/8/2021</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3989921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chart" Target="../charts/chart1.xml"/><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Energy Use in &lt;community&gt;</a:t>
            </a:r>
            <a:endParaRPr lang="en-US" sz="3600" dirty="0"/>
          </a:p>
        </p:txBody>
      </p:sp>
      <p:sp>
        <p:nvSpPr>
          <p:cNvPr id="3" name="Subtitle 2"/>
          <p:cNvSpPr>
            <a:spLocks noGrp="1"/>
          </p:cNvSpPr>
          <p:nvPr>
            <p:ph type="subTitle" idx="1"/>
          </p:nvPr>
        </p:nvSpPr>
        <p:spPr/>
        <p:txBody>
          <a:bodyPr/>
          <a:lstStyle/>
          <a:p>
            <a:r>
              <a:rPr lang="en-US" dirty="0"/>
              <a:t>Presentation to Maintenance and Operations Staff</a:t>
            </a:r>
          </a:p>
        </p:txBody>
      </p:sp>
      <p:sp>
        <p:nvSpPr>
          <p:cNvPr id="4" name="TextBox 3"/>
          <p:cNvSpPr txBox="1"/>
          <p:nvPr/>
        </p:nvSpPr>
        <p:spPr>
          <a:xfrm>
            <a:off x="5486400" y="5638800"/>
            <a:ext cx="3434697" cy="984885"/>
          </a:xfrm>
          <a:prstGeom prst="rect">
            <a:avLst/>
          </a:prstGeom>
          <a:noFill/>
        </p:spPr>
        <p:txBody>
          <a:bodyPr wrap="square" rtlCol="0">
            <a:spAutoFit/>
          </a:bodyPr>
          <a:lstStyle/>
          <a:p>
            <a:r>
              <a:rPr lang="en-US" sz="1400" dirty="0"/>
              <a:t>A joint initiative brought to you by:</a:t>
            </a:r>
          </a:p>
          <a:p>
            <a:r>
              <a:rPr lang="en-US" sz="1000" dirty="0"/>
              <a:t>Ministry of Energy and Mines</a:t>
            </a:r>
          </a:p>
          <a:p>
            <a:r>
              <a:rPr lang="en-US" sz="1000" dirty="0"/>
              <a:t>BC Hydro</a:t>
            </a:r>
          </a:p>
          <a:p>
            <a:r>
              <a:rPr lang="en-US" sz="1400" dirty="0"/>
              <a:t>Developed and delivered by:</a:t>
            </a:r>
          </a:p>
          <a:p>
            <a:r>
              <a:rPr lang="en-US" sz="1000" dirty="0"/>
              <a:t>Quality Program Services</a:t>
            </a:r>
          </a:p>
        </p:txBody>
      </p:sp>
      <p:sp>
        <p:nvSpPr>
          <p:cNvPr id="6" name="TextBox 5"/>
          <p:cNvSpPr txBox="1"/>
          <p:nvPr/>
        </p:nvSpPr>
        <p:spPr>
          <a:xfrm>
            <a:off x="990600" y="5334000"/>
            <a:ext cx="1676400" cy="923330"/>
          </a:xfrm>
          <a:prstGeom prst="rect">
            <a:avLst/>
          </a:prstGeom>
          <a:noFill/>
          <a:ln>
            <a:solidFill>
              <a:schemeClr val="tx1"/>
            </a:solidFill>
          </a:ln>
        </p:spPr>
        <p:txBody>
          <a:bodyPr wrap="square" rtlCol="0">
            <a:spAutoFit/>
          </a:bodyPr>
          <a:lstStyle/>
          <a:p>
            <a:r>
              <a:rPr lang="en-US" dirty="0"/>
              <a:t>&lt;Insert community photo or logo&gt;</a:t>
            </a:r>
          </a:p>
        </p:txBody>
      </p:sp>
    </p:spTree>
    <p:extLst>
      <p:ext uri="{BB962C8B-B14F-4D97-AF65-F5344CB8AC3E}">
        <p14:creationId xmlns:p14="http://schemas.microsoft.com/office/powerpoint/2010/main" val="198060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My Hydro</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 y="2577152"/>
            <a:ext cx="832186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21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Factors Affecting Energy Efficiency</a:t>
            </a:r>
          </a:p>
        </p:txBody>
      </p:sp>
      <p:sp>
        <p:nvSpPr>
          <p:cNvPr id="3" name="Content Placeholder 2"/>
          <p:cNvSpPr>
            <a:spLocks noGrp="1"/>
          </p:cNvSpPr>
          <p:nvPr>
            <p:ph idx="1"/>
          </p:nvPr>
        </p:nvSpPr>
        <p:spPr>
          <a:xfrm>
            <a:off x="457200" y="1646237"/>
            <a:ext cx="8229600" cy="4373563"/>
          </a:xfrm>
        </p:spPr>
        <p:txBody>
          <a:bodyPr>
            <a:normAutofit lnSpcReduction="10000"/>
          </a:bodyPr>
          <a:lstStyle/>
          <a:p>
            <a:r>
              <a:rPr lang="en-US" b="1" dirty="0"/>
              <a:t>Construction</a:t>
            </a:r>
          </a:p>
          <a:p>
            <a:pPr lvl="1"/>
            <a:r>
              <a:rPr lang="en-US" dirty="0"/>
              <a:t>Building code standards</a:t>
            </a:r>
          </a:p>
          <a:p>
            <a:pPr lvl="1"/>
            <a:r>
              <a:rPr lang="en-US" dirty="0"/>
              <a:t>Installation and inspection procedures</a:t>
            </a:r>
          </a:p>
          <a:p>
            <a:endParaRPr lang="en-US" dirty="0"/>
          </a:p>
          <a:p>
            <a:r>
              <a:rPr lang="en-US" b="1" dirty="0"/>
              <a:t>Maintenance</a:t>
            </a:r>
          </a:p>
          <a:p>
            <a:pPr lvl="1"/>
            <a:r>
              <a:rPr lang="en-US" dirty="0"/>
              <a:t>Materials procurement</a:t>
            </a:r>
          </a:p>
          <a:p>
            <a:pPr lvl="1"/>
            <a:r>
              <a:rPr lang="en-US" dirty="0"/>
              <a:t>Procedures</a:t>
            </a:r>
          </a:p>
          <a:p>
            <a:pPr lvl="1"/>
            <a:endParaRPr lang="en-US" dirty="0"/>
          </a:p>
          <a:p>
            <a:r>
              <a:rPr lang="en-US" b="1" dirty="0"/>
              <a:t>Energy awareness</a:t>
            </a:r>
          </a:p>
          <a:p>
            <a:pPr lvl="1"/>
            <a:r>
              <a:rPr lang="en-US" dirty="0"/>
              <a:t>Knowledge</a:t>
            </a:r>
          </a:p>
          <a:p>
            <a:pPr lvl="1"/>
            <a:r>
              <a:rPr lang="en-US" dirty="0"/>
              <a:t>Behaviours</a:t>
            </a:r>
          </a:p>
          <a:p>
            <a:pPr lvl="1"/>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657600"/>
            <a:ext cx="387918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9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Home Structure and Components </a:t>
            </a:r>
          </a:p>
        </p:txBody>
      </p:sp>
      <p:sp>
        <p:nvSpPr>
          <p:cNvPr id="3" name="Content Placeholder 2"/>
          <p:cNvSpPr>
            <a:spLocks noGrp="1"/>
          </p:cNvSpPr>
          <p:nvPr>
            <p:ph idx="1"/>
          </p:nvPr>
        </p:nvSpPr>
        <p:spPr>
          <a:xfrm>
            <a:off x="152400" y="1676399"/>
            <a:ext cx="5029200" cy="4419601"/>
          </a:xfrm>
        </p:spPr>
        <p:txBody>
          <a:bodyPr>
            <a:normAutofit/>
          </a:bodyPr>
          <a:lstStyle/>
          <a:p>
            <a:endParaRPr lang="en-US" dirty="0"/>
          </a:p>
          <a:p>
            <a:r>
              <a:rPr lang="en-US" dirty="0"/>
              <a:t>Building envelope</a:t>
            </a:r>
          </a:p>
          <a:p>
            <a:pPr lvl="1"/>
            <a:r>
              <a:rPr lang="en-US" dirty="0"/>
              <a:t>Moisture and ventilation</a:t>
            </a:r>
          </a:p>
          <a:p>
            <a:pPr lvl="1"/>
            <a:endParaRPr lang="en-US" sz="900" dirty="0"/>
          </a:p>
          <a:p>
            <a:r>
              <a:rPr lang="en-US" dirty="0"/>
              <a:t>Heating systems</a:t>
            </a:r>
          </a:p>
          <a:p>
            <a:pPr lvl="1"/>
            <a:r>
              <a:rPr lang="en-US" dirty="0"/>
              <a:t>Controls</a:t>
            </a:r>
          </a:p>
          <a:p>
            <a:pPr lvl="1"/>
            <a:endParaRPr lang="en-US" sz="900" dirty="0"/>
          </a:p>
          <a:p>
            <a:r>
              <a:rPr lang="en-US" dirty="0"/>
              <a:t>Lighting</a:t>
            </a:r>
          </a:p>
          <a:p>
            <a:endParaRPr lang="en-US" sz="900" dirty="0"/>
          </a:p>
          <a:p>
            <a:r>
              <a:rPr lang="en-US" dirty="0"/>
              <a:t>Appliances and </a:t>
            </a:r>
          </a:p>
          <a:p>
            <a:pPr marL="0" indent="0">
              <a:buNone/>
            </a:pPr>
            <a:r>
              <a:rPr lang="en-US" dirty="0"/>
              <a:t>   plug loads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14" y="1794311"/>
            <a:ext cx="3663789"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09800"/>
            <a:ext cx="4166874" cy="298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547"/>
          <a:stretch/>
        </p:blipFill>
        <p:spPr bwMode="auto">
          <a:xfrm>
            <a:off x="4639564" y="2560134"/>
            <a:ext cx="4124325" cy="296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474" y="1830701"/>
            <a:ext cx="2007256" cy="3162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3762" t="16832" r="13178" b="13616"/>
          <a:stretch/>
        </p:blipFill>
        <p:spPr bwMode="auto">
          <a:xfrm>
            <a:off x="7261193" y="1830631"/>
            <a:ext cx="1314958" cy="125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8397" r="17889"/>
          <a:stretch/>
        </p:blipFill>
        <p:spPr bwMode="auto">
          <a:xfrm>
            <a:off x="7261194" y="3425345"/>
            <a:ext cx="1314957" cy="15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7079" y="2406979"/>
            <a:ext cx="4235031" cy="33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339" t="3934" r="30820" b="10863"/>
          <a:stretch/>
        </p:blipFill>
        <p:spPr bwMode="auto">
          <a:xfrm>
            <a:off x="4619302" y="2949229"/>
            <a:ext cx="4114855" cy="219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8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05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5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05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055"/>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098"/>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190076"/>
            <a:ext cx="8079581" cy="1658198"/>
          </a:xfrm>
        </p:spPr>
        <p:txBody>
          <a:bodyPr anchor="ctr">
            <a:normAutofit/>
          </a:bodyPr>
          <a:lstStyle/>
          <a:p>
            <a:r>
              <a:rPr lang="en-US" sz="3600" dirty="0"/>
              <a:t>Envelope Air Sealing – </a:t>
            </a:r>
            <a:br>
              <a:rPr lang="en-US" sz="3600" dirty="0"/>
            </a:br>
            <a:r>
              <a:rPr lang="en-US" sz="3600" dirty="0"/>
              <a:t>What does it cost?</a:t>
            </a:r>
          </a:p>
        </p:txBody>
      </p:sp>
      <p:pic>
        <p:nvPicPr>
          <p:cNvPr id="6" name="Picture 2" descr="C:\Users\administrator\AppData\Local\Microsoft\Windows\Temporary Internet Files\Content.Outlook\OYHO3Q32\hole in wall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558949" y="2390775"/>
            <a:ext cx="3961015" cy="2971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C:\Users\administrator\AppData\Local\Microsoft\Windows\Temporary Internet Files\Content.Outlook\OYHO3Q32\boxing joist 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00200"/>
            <a:ext cx="3759200" cy="2819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5791200" y="1752600"/>
            <a:ext cx="1676400" cy="2209800"/>
          </a:xfrm>
          <a:prstGeom prst="downArrowCallout">
            <a:avLst>
              <a:gd name="adj1" fmla="val 25000"/>
              <a:gd name="adj2" fmla="val 23372"/>
              <a:gd name="adj3" fmla="val 25117"/>
              <a:gd name="adj4" fmla="val 63742"/>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
        <p:nvSpPr>
          <p:cNvPr id="7" name="Up Arrow Callout 6"/>
          <p:cNvSpPr/>
          <p:nvPr/>
        </p:nvSpPr>
        <p:spPr>
          <a:xfrm>
            <a:off x="1295400" y="3581400"/>
            <a:ext cx="1371600" cy="2209800"/>
          </a:xfrm>
          <a:prstGeom prst="upArrowCallout">
            <a:avLst>
              <a:gd name="adj1" fmla="val 25000"/>
              <a:gd name="adj2" fmla="val 25000"/>
              <a:gd name="adj3" fmla="val 25000"/>
              <a:gd name="adj4" fmla="val 4891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Tree>
    <p:extLst>
      <p:ext uri="{BB962C8B-B14F-4D97-AF65-F5344CB8AC3E}">
        <p14:creationId xmlns:p14="http://schemas.microsoft.com/office/powerpoint/2010/main" val="355990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4191000" cy="1168400"/>
          </a:xfrm>
        </p:spPr>
        <p:txBody>
          <a:bodyPr>
            <a:noAutofit/>
          </a:bodyPr>
          <a:lstStyle/>
          <a:p>
            <a:r>
              <a:rPr lang="en-US" sz="4000" dirty="0"/>
              <a:t>Fans, Vents, </a:t>
            </a:r>
            <a:br>
              <a:rPr lang="en-US" sz="4000" dirty="0"/>
            </a:br>
            <a:r>
              <a:rPr lang="en-US" sz="4000" dirty="0"/>
              <a:t>and Ducts</a:t>
            </a: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65800" y="1947863"/>
            <a:ext cx="3378200" cy="4527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91000"/>
            <a:ext cx="2146300" cy="2408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1905000" y="2514600"/>
            <a:ext cx="3962400" cy="838200"/>
          </a:xfrm>
          <a:prstGeom prst="rightArrowCallout">
            <a:avLst>
              <a:gd name="adj1" fmla="val 25000"/>
              <a:gd name="adj2" fmla="val 25000"/>
              <a:gd name="adj3" fmla="val 25000"/>
              <a:gd name="adj4" fmla="val 54644"/>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a:t>
            </a:r>
          </a:p>
          <a:p>
            <a:pPr algn="ctr"/>
            <a:endParaRPr lang="en-US" dirty="0"/>
          </a:p>
        </p:txBody>
      </p:sp>
    </p:spTree>
    <p:extLst>
      <p:ext uri="{BB962C8B-B14F-4D97-AF65-F5344CB8AC3E}">
        <p14:creationId xmlns:p14="http://schemas.microsoft.com/office/powerpoint/2010/main" val="69328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7800" y="304800"/>
            <a:ext cx="3886200" cy="1143000"/>
          </a:xfrm>
        </p:spPr>
        <p:txBody>
          <a:bodyPr>
            <a:normAutofit/>
          </a:bodyPr>
          <a:lstStyle/>
          <a:p>
            <a:r>
              <a:rPr lang="en-US" sz="3600" dirty="0"/>
              <a:t>Plumbing and Penetrations</a:t>
            </a:r>
          </a:p>
        </p:txBody>
      </p:sp>
      <p:pic>
        <p:nvPicPr>
          <p:cNvPr id="2051"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882775"/>
            <a:ext cx="2281238" cy="3200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657600"/>
            <a:ext cx="2362200" cy="298425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715000" y="1905000"/>
            <a:ext cx="2855913" cy="381018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1 2"/>
          <p:cNvSpPr/>
          <p:nvPr/>
        </p:nvSpPr>
        <p:spPr>
          <a:xfrm>
            <a:off x="2972937" y="1143000"/>
            <a:ext cx="2590800" cy="23622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 for 3 pipes</a:t>
            </a:r>
          </a:p>
          <a:p>
            <a:pPr algn="ctr"/>
            <a:endParaRPr lang="en-US" dirty="0"/>
          </a:p>
        </p:txBody>
      </p:sp>
    </p:spTree>
    <p:extLst>
      <p:ext uri="{BB962C8B-B14F-4D97-AF65-F5344CB8AC3E}">
        <p14:creationId xmlns:p14="http://schemas.microsoft.com/office/powerpoint/2010/main" val="388472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86400" y="228600"/>
            <a:ext cx="3657600" cy="1143000"/>
          </a:xfrm>
        </p:spPr>
        <p:txBody>
          <a:bodyPr anchor="ctr">
            <a:normAutofit/>
          </a:bodyPr>
          <a:lstStyle/>
          <a:p>
            <a:r>
              <a:rPr lang="en-US" sz="4000" dirty="0"/>
              <a:t>Exterior Doors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695575" cy="4781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3402013"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4724400" y="3124200"/>
            <a:ext cx="1676400" cy="3181350"/>
          </a:xfrm>
          <a:prstGeom prst="rightArrowCallout">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__/door/year</a:t>
            </a:r>
          </a:p>
          <a:p>
            <a:pPr algn="ctr"/>
            <a:endParaRPr lang="en-US" dirty="0"/>
          </a:p>
        </p:txBody>
      </p:sp>
    </p:spTree>
    <p:extLst>
      <p:ext uri="{BB962C8B-B14F-4D97-AF65-F5344CB8AC3E}">
        <p14:creationId xmlns:p14="http://schemas.microsoft.com/office/powerpoint/2010/main" val="374558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29400" y="76200"/>
            <a:ext cx="2514600" cy="1143000"/>
          </a:xfrm>
        </p:spPr>
        <p:txBody>
          <a:bodyPr>
            <a:normAutofit/>
          </a:bodyPr>
          <a:lstStyle/>
          <a:p>
            <a:r>
              <a:rPr lang="en-US" sz="4000" dirty="0"/>
              <a:t>Windows</a:t>
            </a:r>
          </a:p>
        </p:txBody>
      </p:sp>
      <p:pic>
        <p:nvPicPr>
          <p:cNvPr id="4098"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688013" y="2971800"/>
            <a:ext cx="3455987" cy="32734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81400"/>
            <a:ext cx="3869304" cy="290036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Explosion 1 2"/>
          <p:cNvSpPr/>
          <p:nvPr/>
        </p:nvSpPr>
        <p:spPr>
          <a:xfrm>
            <a:off x="1295400" y="1371600"/>
            <a:ext cx="2971800" cy="25146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___/window/</a:t>
            </a:r>
          </a:p>
          <a:p>
            <a:pPr algn="ctr"/>
            <a:r>
              <a:rPr lang="en-US" b="1" dirty="0"/>
              <a:t>year</a:t>
            </a:r>
          </a:p>
          <a:p>
            <a:pPr algn="ctr"/>
            <a:endParaRPr lang="en-US" dirty="0"/>
          </a:p>
        </p:txBody>
      </p:sp>
      <p:sp>
        <p:nvSpPr>
          <p:cNvPr id="4" name="Down Arrow Callout 3"/>
          <p:cNvSpPr/>
          <p:nvPr/>
        </p:nvSpPr>
        <p:spPr>
          <a:xfrm>
            <a:off x="6705600" y="1746913"/>
            <a:ext cx="2133600" cy="1981200"/>
          </a:xfrm>
          <a:prstGeom prst="downArrowCallout">
            <a:avLst>
              <a:gd name="adj1" fmla="val 13802"/>
              <a:gd name="adj2" fmla="val 18202"/>
              <a:gd name="adj3" fmla="val 21887"/>
              <a:gd name="adj4" fmla="val 5796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__/window/year</a:t>
            </a:r>
          </a:p>
          <a:p>
            <a:pPr algn="ctr"/>
            <a:endParaRPr lang="en-US" dirty="0"/>
          </a:p>
        </p:txBody>
      </p:sp>
    </p:spTree>
    <p:extLst>
      <p:ext uri="{BB962C8B-B14F-4D97-AF65-F5344CB8AC3E}">
        <p14:creationId xmlns:p14="http://schemas.microsoft.com/office/powerpoint/2010/main" val="2938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8178799"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6" y="806204"/>
            <a:ext cx="7934706"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3884" y="1059736"/>
            <a:ext cx="7530175" cy="1228130"/>
          </a:xfrm>
        </p:spPr>
        <p:txBody>
          <a:bodyPr>
            <a:normAutofit/>
          </a:bodyPr>
          <a:lstStyle/>
          <a:p>
            <a:r>
              <a:rPr lang="en-US" sz="4100">
                <a:solidFill>
                  <a:srgbClr val="FFFFFF"/>
                </a:solidFill>
              </a:rPr>
              <a:t>Building Envelope and Draftproofing – What can be done!</a:t>
            </a:r>
          </a:p>
        </p:txBody>
      </p:sp>
      <p:sp>
        <p:nvSpPr>
          <p:cNvPr id="3" name="Content Placeholder 2"/>
          <p:cNvSpPr>
            <a:spLocks noGrp="1"/>
          </p:cNvSpPr>
          <p:nvPr>
            <p:ph idx="1"/>
          </p:nvPr>
        </p:nvSpPr>
        <p:spPr>
          <a:xfrm>
            <a:off x="621964" y="2633149"/>
            <a:ext cx="7530175" cy="3996251"/>
          </a:xfrm>
        </p:spPr>
        <p:txBody>
          <a:bodyPr>
            <a:normAutofit fontScale="77500" lnSpcReduction="20000"/>
          </a:bodyPr>
          <a:lstStyle/>
          <a:p>
            <a:pPr marL="0" indent="0">
              <a:buNone/>
            </a:pPr>
            <a:r>
              <a:rPr lang="en-US" sz="2900" b="1" dirty="0"/>
              <a:t>Building:</a:t>
            </a:r>
          </a:p>
          <a:p>
            <a:pPr>
              <a:buFont typeface="Arial" panose="020B0604020202020204" pitchFamily="34" charset="0"/>
              <a:buChar char="•"/>
            </a:pPr>
            <a:r>
              <a:rPr lang="en-US" sz="2900" dirty="0"/>
              <a:t>Ensure adequate insulation in walls, attics, and crawl spaces</a:t>
            </a:r>
          </a:p>
          <a:p>
            <a:pPr>
              <a:buFont typeface="Arial" panose="020B0604020202020204" pitchFamily="34" charset="0"/>
              <a:buChar char="•"/>
            </a:pPr>
            <a:r>
              <a:rPr lang="en-US" sz="2900" dirty="0" err="1"/>
              <a:t>Draftproofing</a:t>
            </a:r>
            <a:r>
              <a:rPr lang="en-US" sz="2900" dirty="0"/>
              <a:t> - seal holes and gaps to exterior, especially around pipes and other wall penetrations</a:t>
            </a:r>
          </a:p>
          <a:p>
            <a:pPr>
              <a:buFont typeface="Arial" panose="020B0604020202020204" pitchFamily="34" charset="0"/>
              <a:buChar char="•"/>
            </a:pPr>
            <a:r>
              <a:rPr lang="en-US" sz="2900" dirty="0"/>
              <a:t>Install doors and windows correctly with no gaps or misalignment</a:t>
            </a:r>
          </a:p>
          <a:p>
            <a:pPr>
              <a:buFont typeface="Arial" panose="020B0604020202020204" pitchFamily="34" charset="0"/>
              <a:buChar char="•"/>
            </a:pPr>
            <a:r>
              <a:rPr lang="en-US" sz="2900" dirty="0"/>
              <a:t>Install air and moisture barriers in crawlspaces</a:t>
            </a:r>
          </a:p>
          <a:p>
            <a:pPr>
              <a:buFont typeface="Arial" panose="020B0604020202020204" pitchFamily="34" charset="0"/>
              <a:buChar char="•"/>
            </a:pPr>
            <a:r>
              <a:rPr lang="en-US" sz="2900" dirty="0"/>
              <a:t>Conduct blower door tests on new homes</a:t>
            </a:r>
          </a:p>
          <a:p>
            <a:pPr marL="0" indent="0">
              <a:buNone/>
            </a:pPr>
            <a:r>
              <a:rPr lang="en-US" sz="2900" b="1" dirty="0" err="1"/>
              <a:t>Behaviour</a:t>
            </a:r>
            <a:r>
              <a:rPr lang="en-US" sz="2900" b="1" dirty="0"/>
              <a:t>:</a:t>
            </a:r>
          </a:p>
          <a:p>
            <a:r>
              <a:rPr lang="en-US" sz="2900" dirty="0"/>
              <a:t>Remind residents to keep doors and windows fully closed when trying to maintain inside temperature</a:t>
            </a:r>
          </a:p>
          <a:p>
            <a:endParaRPr lang="en-US" sz="600" dirty="0"/>
          </a:p>
        </p:txBody>
      </p:sp>
    </p:spTree>
    <p:extLst>
      <p:ext uri="{BB962C8B-B14F-4D97-AF65-F5344CB8AC3E}">
        <p14:creationId xmlns:p14="http://schemas.microsoft.com/office/powerpoint/2010/main" val="27867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dirty="0"/>
              <a:t>Heating – What is the cost?</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963883" y="1993900"/>
            <a:ext cx="3151146" cy="376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2362200"/>
            <a:ext cx="1752600" cy="2308324"/>
          </a:xfrm>
          <a:prstGeom prst="rect">
            <a:avLst/>
          </a:prstGeom>
          <a:noFill/>
        </p:spPr>
        <p:txBody>
          <a:bodyPr wrap="square" rtlCol="0">
            <a:spAutoFit/>
          </a:bodyPr>
          <a:lstStyle/>
          <a:p>
            <a:r>
              <a:rPr lang="en-US" sz="2400" b="1" dirty="0">
                <a:solidFill>
                  <a:schemeClr val="accent1">
                    <a:lumMod val="40000"/>
                    <a:lumOff val="60000"/>
                  </a:schemeClr>
                </a:solidFill>
              </a:rPr>
              <a:t>For every degree, annual costs can increase by $190!</a:t>
            </a:r>
          </a:p>
        </p:txBody>
      </p:sp>
    </p:spTree>
    <p:extLst>
      <p:ext uri="{BB962C8B-B14F-4D97-AF65-F5344CB8AC3E}">
        <p14:creationId xmlns:p14="http://schemas.microsoft.com/office/powerpoint/2010/main" val="136043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Introduction and Outline</a:t>
            </a:r>
          </a:p>
        </p:txBody>
      </p:sp>
      <p:graphicFrame>
        <p:nvGraphicFramePr>
          <p:cNvPr id="5" name="Content Placeholder 2">
            <a:extLst>
              <a:ext uri="{FF2B5EF4-FFF2-40B4-BE49-F238E27FC236}">
                <a16:creationId xmlns:a16="http://schemas.microsoft.com/office/drawing/2014/main" id="{5E18AEF4-BD54-4719-9407-C5E95D2D0C9F}"/>
              </a:ext>
            </a:extLst>
          </p:cNvPr>
          <p:cNvGraphicFramePr>
            <a:graphicFrameLocks noGrp="1"/>
          </p:cNvGraphicFramePr>
          <p:nvPr>
            <p:ph idx="1"/>
            <p:extLst>
              <p:ext uri="{D42A27DB-BD31-4B8C-83A1-F6EECF244321}">
                <p14:modId xmlns:p14="http://schemas.microsoft.com/office/powerpoint/2010/main" val="4049401201"/>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749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8178799"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6" y="806204"/>
            <a:ext cx="7934706"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8963" y="875787"/>
            <a:ext cx="7530175" cy="1228130"/>
          </a:xfrm>
        </p:spPr>
        <p:txBody>
          <a:bodyPr>
            <a:normAutofit/>
          </a:bodyPr>
          <a:lstStyle/>
          <a:p>
            <a:r>
              <a:rPr lang="en-US" sz="4100" dirty="0">
                <a:solidFill>
                  <a:srgbClr val="FFFFFF"/>
                </a:solidFill>
              </a:rPr>
              <a:t>Heating Systems – </a:t>
            </a:r>
            <a:br>
              <a:rPr lang="en-US" sz="4100" dirty="0">
                <a:solidFill>
                  <a:srgbClr val="FFFFFF"/>
                </a:solidFill>
              </a:rPr>
            </a:br>
            <a:r>
              <a:rPr lang="en-US" sz="4100" dirty="0">
                <a:solidFill>
                  <a:srgbClr val="FFFFFF"/>
                </a:solidFill>
              </a:rPr>
              <a:t>What can be done!</a:t>
            </a:r>
          </a:p>
        </p:txBody>
      </p:sp>
      <p:sp>
        <p:nvSpPr>
          <p:cNvPr id="3" name="Content Placeholder 2"/>
          <p:cNvSpPr>
            <a:spLocks noGrp="1"/>
          </p:cNvSpPr>
          <p:nvPr>
            <p:ph idx="1"/>
          </p:nvPr>
        </p:nvSpPr>
        <p:spPr>
          <a:xfrm>
            <a:off x="803884" y="2633149"/>
            <a:ext cx="7530175" cy="4301051"/>
          </a:xfrm>
        </p:spPr>
        <p:txBody>
          <a:bodyPr>
            <a:normAutofit/>
          </a:bodyPr>
          <a:lstStyle/>
          <a:p>
            <a:pPr marL="0" indent="0">
              <a:buNone/>
            </a:pPr>
            <a:r>
              <a:rPr lang="en-US" sz="1600" b="1" dirty="0"/>
              <a:t>Building:</a:t>
            </a:r>
          </a:p>
          <a:p>
            <a:r>
              <a:rPr lang="en-US" sz="1600" dirty="0"/>
              <a:t>Install efficient, appropriate heating systems</a:t>
            </a:r>
          </a:p>
          <a:p>
            <a:r>
              <a:rPr lang="en-US" sz="1600" dirty="0"/>
              <a:t>Change air filters on routine schedule</a:t>
            </a:r>
          </a:p>
          <a:p>
            <a:r>
              <a:rPr lang="en-US" sz="1600" dirty="0"/>
              <a:t>Ensure both primary and secondary heating systems are safe and functional</a:t>
            </a:r>
          </a:p>
          <a:p>
            <a:pPr lvl="1"/>
            <a:r>
              <a:rPr lang="en-US" sz="1600" dirty="0"/>
              <a:t>Wood stove venting is sealed and in good shape</a:t>
            </a:r>
          </a:p>
          <a:p>
            <a:pPr lvl="1"/>
            <a:r>
              <a:rPr lang="en-US" sz="1600" dirty="0"/>
              <a:t>No wires are exposed on electrical heating systems</a:t>
            </a:r>
          </a:p>
          <a:p>
            <a:pPr marL="0" indent="0">
              <a:buNone/>
            </a:pPr>
            <a:r>
              <a:rPr lang="en-US" sz="1600" b="1" dirty="0" err="1"/>
              <a:t>Behaviour</a:t>
            </a:r>
            <a:r>
              <a:rPr lang="en-US" sz="1600" b="1" dirty="0"/>
              <a:t>:</a:t>
            </a:r>
          </a:p>
          <a:p>
            <a:r>
              <a:rPr lang="en-US" sz="1600" dirty="0"/>
              <a:t>Educate residents to properly use programmable thermostats</a:t>
            </a:r>
          </a:p>
          <a:p>
            <a:r>
              <a:rPr lang="en-US" sz="1600" dirty="0"/>
              <a:t>Check that digital controls are set correctly, especially in less used rooms and hard to reach areas</a:t>
            </a:r>
          </a:p>
          <a:p>
            <a:r>
              <a:rPr lang="en-US" sz="1600" dirty="0"/>
              <a:t>Encourage residents to decrease home temperature when no one is home during the day and at night</a:t>
            </a:r>
          </a:p>
          <a:p>
            <a:r>
              <a:rPr lang="en-US" sz="1600" dirty="0"/>
              <a:t>Encourage use of efficient main heating systems instead of space heaters</a:t>
            </a:r>
          </a:p>
        </p:txBody>
      </p:sp>
    </p:spTree>
    <p:extLst>
      <p:ext uri="{BB962C8B-B14F-4D97-AF65-F5344CB8AC3E}">
        <p14:creationId xmlns:p14="http://schemas.microsoft.com/office/powerpoint/2010/main" val="119325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Appliances and Plug Loads</a:t>
            </a:r>
          </a:p>
        </p:txBody>
      </p:sp>
      <p:sp>
        <p:nvSpPr>
          <p:cNvPr id="3" name="Content Placeholder 2"/>
          <p:cNvSpPr>
            <a:spLocks noGrp="1"/>
          </p:cNvSpPr>
          <p:nvPr>
            <p:ph idx="1"/>
          </p:nvPr>
        </p:nvSpPr>
        <p:spPr>
          <a:xfrm>
            <a:off x="457200" y="1646236"/>
            <a:ext cx="8229600" cy="4906963"/>
          </a:xfrm>
        </p:spPr>
        <p:txBody>
          <a:bodyPr>
            <a:normAutofit/>
          </a:bodyPr>
          <a:lstStyle/>
          <a:p>
            <a:pPr marL="0" indent="0">
              <a:buNone/>
            </a:pPr>
            <a:r>
              <a:rPr lang="en-US" b="1" dirty="0"/>
              <a:t>Building:</a:t>
            </a:r>
          </a:p>
          <a:p>
            <a:r>
              <a:rPr lang="en-US" dirty="0"/>
              <a:t>Replace old appliances with new Energy Star</a:t>
            </a:r>
            <a:r>
              <a:rPr lang="en-US" dirty="0">
                <a:latin typeface="Calibri"/>
              </a:rPr>
              <a:t>®</a:t>
            </a:r>
            <a:r>
              <a:rPr lang="en-US" dirty="0"/>
              <a:t> rated ones</a:t>
            </a:r>
          </a:p>
          <a:p>
            <a:r>
              <a:rPr lang="en-US" dirty="0"/>
              <a:t>Ensure all plug outlets are safe and grounded</a:t>
            </a:r>
          </a:p>
          <a:p>
            <a:endParaRPr lang="en-US" sz="1200" dirty="0"/>
          </a:p>
          <a:p>
            <a:pPr marL="0" indent="0">
              <a:buNone/>
            </a:pPr>
            <a:r>
              <a:rPr lang="en-US" b="1" dirty="0" err="1"/>
              <a:t>Behaviour</a:t>
            </a:r>
            <a:r>
              <a:rPr lang="en-US" b="1" dirty="0"/>
              <a:t>:</a:t>
            </a:r>
          </a:p>
          <a:p>
            <a:r>
              <a:rPr lang="en-US" dirty="0"/>
              <a:t>Encourage unplugging of space heaters and other high-consumption appliances when not in use</a:t>
            </a:r>
          </a:p>
          <a:p>
            <a:r>
              <a:rPr lang="en-US" dirty="0"/>
              <a:t>Set appliances to lowest effective setting</a:t>
            </a:r>
          </a:p>
        </p:txBody>
      </p:sp>
    </p:spTree>
    <p:extLst>
      <p:ext uri="{BB962C8B-B14F-4D97-AF65-F5344CB8AC3E}">
        <p14:creationId xmlns:p14="http://schemas.microsoft.com/office/powerpoint/2010/main" val="362724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245" t="450" r="5467" b="3929"/>
          <a:stretch/>
        </p:blipFill>
        <p:spPr bwMode="auto">
          <a:xfrm>
            <a:off x="6646863" y="3733800"/>
            <a:ext cx="2497137" cy="29019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idx="4294967295"/>
          </p:nvPr>
        </p:nvSpPr>
        <p:spPr>
          <a:xfrm>
            <a:off x="0" y="533400"/>
            <a:ext cx="3376613" cy="1295400"/>
          </a:xfrm>
        </p:spPr>
        <p:txBody>
          <a:bodyPr>
            <a:normAutofit/>
          </a:bodyPr>
          <a:lstStyle/>
          <a:p>
            <a:pPr algn="l"/>
            <a:r>
              <a:rPr lang="en-US" sz="3200" dirty="0"/>
              <a:t>Choose Efficient Appliances</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2" t="2919" r="3126" b="726"/>
          <a:stretch/>
        </p:blipFill>
        <p:spPr bwMode="auto">
          <a:xfrm>
            <a:off x="4648200" y="330590"/>
            <a:ext cx="2440675" cy="298012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3681968" cy="329703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294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Lightbulb  Cost Comparison</a:t>
            </a:r>
          </a:p>
        </p:txBody>
      </p:sp>
      <p:sp>
        <p:nvSpPr>
          <p:cNvPr id="3" name="Content Placeholder 2"/>
          <p:cNvSpPr>
            <a:spLocks noGrp="1"/>
          </p:cNvSpPr>
          <p:nvPr>
            <p:ph idx="1"/>
          </p:nvPr>
        </p:nvSpPr>
        <p:spPr>
          <a:xfrm>
            <a:off x="457200" y="1646237"/>
            <a:ext cx="2743200" cy="1858963"/>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19" y="1676400"/>
            <a:ext cx="6151563"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71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5200">
                <a:solidFill>
                  <a:srgbClr val="FFFFFF"/>
                </a:solidFill>
              </a:rPr>
              <a:t>Lighting and Ventilation – </a:t>
            </a:r>
            <a:br>
              <a:rPr lang="en-US" sz="5200">
                <a:solidFill>
                  <a:srgbClr val="FFFFFF"/>
                </a:solidFill>
              </a:rPr>
            </a:br>
            <a:r>
              <a:rPr lang="en-US" sz="5200">
                <a:solidFill>
                  <a:srgbClr val="FFFFFF"/>
                </a:solidFill>
              </a:rPr>
              <a:t>What can be done!</a:t>
            </a:r>
          </a:p>
        </p:txBody>
      </p:sp>
      <p:graphicFrame>
        <p:nvGraphicFramePr>
          <p:cNvPr id="5" name="Content Placeholder 2">
            <a:extLst>
              <a:ext uri="{FF2B5EF4-FFF2-40B4-BE49-F238E27FC236}">
                <a16:creationId xmlns:a16="http://schemas.microsoft.com/office/drawing/2014/main" id="{6B309260-F3BD-48AE-B7D2-FBC709C86BEA}"/>
              </a:ext>
            </a:extLst>
          </p:cNvPr>
          <p:cNvGraphicFramePr>
            <a:graphicFrameLocks noGrp="1"/>
          </p:cNvGraphicFramePr>
          <p:nvPr>
            <p:ph idx="1"/>
            <p:extLst>
              <p:ext uri="{D42A27DB-BD31-4B8C-83A1-F6EECF244321}">
                <p14:modId xmlns:p14="http://schemas.microsoft.com/office/powerpoint/2010/main" val="515792960"/>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556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Benefits of Energy Efficient Practices</a:t>
            </a:r>
          </a:p>
        </p:txBody>
      </p:sp>
      <p:sp>
        <p:nvSpPr>
          <p:cNvPr id="3" name="Content Placeholder 2"/>
          <p:cNvSpPr>
            <a:spLocks noGrp="1"/>
          </p:cNvSpPr>
          <p:nvPr>
            <p:ph idx="1"/>
          </p:nvPr>
        </p:nvSpPr>
        <p:spPr>
          <a:xfrm>
            <a:off x="457200" y="1646236"/>
            <a:ext cx="8229600" cy="4906963"/>
          </a:xfrm>
        </p:spPr>
        <p:txBody>
          <a:bodyPr>
            <a:normAutofit fontScale="85000" lnSpcReduction="20000"/>
          </a:bodyPr>
          <a:lstStyle/>
          <a:p>
            <a:r>
              <a:rPr lang="en-US" dirty="0"/>
              <a:t>Cost savings </a:t>
            </a:r>
          </a:p>
          <a:p>
            <a:pPr lvl="1"/>
            <a:r>
              <a:rPr lang="en-US" dirty="0"/>
              <a:t>Lower utility bills for all residents to keep more money in the community for other programs</a:t>
            </a:r>
          </a:p>
          <a:p>
            <a:pPr lvl="1"/>
            <a:r>
              <a:rPr lang="en-US" dirty="0"/>
              <a:t>Lower maintenance costs</a:t>
            </a:r>
          </a:p>
          <a:p>
            <a:pPr lvl="1"/>
            <a:r>
              <a:rPr lang="en-US" dirty="0"/>
              <a:t>Increasing lifespan of current and new housing stock</a:t>
            </a:r>
          </a:p>
          <a:p>
            <a:pPr lvl="1"/>
            <a:endParaRPr lang="en-US" dirty="0"/>
          </a:p>
          <a:p>
            <a:r>
              <a:rPr lang="en-US" dirty="0"/>
              <a:t>Home comfort</a:t>
            </a:r>
          </a:p>
          <a:p>
            <a:pPr lvl="1"/>
            <a:r>
              <a:rPr lang="en-US" dirty="0"/>
              <a:t>Reduced drafts and hot/cold spots</a:t>
            </a:r>
          </a:p>
          <a:p>
            <a:pPr lvl="1"/>
            <a:endParaRPr lang="en-US" dirty="0"/>
          </a:p>
          <a:p>
            <a:r>
              <a:rPr lang="en-US" dirty="0"/>
              <a:t>Health impacts</a:t>
            </a:r>
          </a:p>
          <a:p>
            <a:pPr lvl="1"/>
            <a:r>
              <a:rPr lang="en-US" dirty="0"/>
              <a:t>Improved ventilation and insulation reduces occurrence of mold</a:t>
            </a:r>
          </a:p>
          <a:p>
            <a:pPr lvl="1"/>
            <a:r>
              <a:rPr lang="en-US" dirty="0"/>
              <a:t>Safer homes, especially for the young and Elders</a:t>
            </a:r>
          </a:p>
          <a:p>
            <a:pPr lvl="1"/>
            <a:endParaRPr lang="en-US" dirty="0"/>
          </a:p>
          <a:p>
            <a:r>
              <a:rPr lang="en-US" dirty="0"/>
              <a:t>Lower impact on the land </a:t>
            </a:r>
          </a:p>
          <a:p>
            <a:pPr lvl="1"/>
            <a:r>
              <a:rPr lang="en-US" dirty="0"/>
              <a:t>Reduced greenhouse gas emissions</a:t>
            </a:r>
          </a:p>
          <a:p>
            <a:pPr lvl="1"/>
            <a:r>
              <a:rPr lang="en-US" dirty="0"/>
              <a:t>Contribute towards lower provincial energy use and </a:t>
            </a:r>
          </a:p>
          <a:p>
            <a:pPr marL="411480" lvl="1" indent="0">
              <a:buNone/>
            </a:pPr>
            <a:r>
              <a:rPr lang="en-US" dirty="0"/>
              <a:t>    potentially eliminate need for new energy generation locations</a:t>
            </a:r>
          </a:p>
          <a:p>
            <a:pPr lvl="1"/>
            <a:endParaRPr lang="en-US"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15809" y1="17981" x2="15809" y2="17981"/>
                        <a14:backgroundMark x1="16912" y1="6940" x2="16912" y2="6940"/>
                      </a14:backgroundRemoval>
                    </a14:imgEffect>
                  </a14:imgLayer>
                </a14:imgProps>
              </a:ext>
              <a:ext uri="{28A0092B-C50C-407E-A947-70E740481C1C}">
                <a14:useLocalDpi xmlns:a14="http://schemas.microsoft.com/office/drawing/2010/main" val="0"/>
              </a:ext>
            </a:extLst>
          </a:blip>
          <a:srcRect/>
          <a:stretch>
            <a:fillRect/>
          </a:stretch>
        </p:blipFill>
        <p:spPr bwMode="auto">
          <a:xfrm>
            <a:off x="270975" y="2057400"/>
            <a:ext cx="533400" cy="62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426" t="7097" r="4469" b="6717"/>
          <a:stretch/>
        </p:blipFill>
        <p:spPr bwMode="auto">
          <a:xfrm>
            <a:off x="7028093" y="2743200"/>
            <a:ext cx="1773252" cy="127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88" t="8474" r="7645" b="7601"/>
          <a:stretch/>
        </p:blipFill>
        <p:spPr bwMode="auto">
          <a:xfrm>
            <a:off x="7989717" y="5562600"/>
            <a:ext cx="811628" cy="808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838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1DC1-4182-49C0-9306-7DC612412AC3}"/>
              </a:ext>
            </a:extLst>
          </p:cNvPr>
          <p:cNvSpPr>
            <a:spLocks noGrp="1"/>
          </p:cNvSpPr>
          <p:nvPr>
            <p:ph type="title"/>
          </p:nvPr>
        </p:nvSpPr>
        <p:spPr>
          <a:xfrm>
            <a:off x="838200" y="-304800"/>
            <a:ext cx="8079581" cy="1658198"/>
          </a:xfrm>
        </p:spPr>
        <p:txBody>
          <a:bodyPr/>
          <a:lstStyle/>
          <a:p>
            <a:r>
              <a:rPr lang="en-CA" dirty="0"/>
              <a:t>Energy Efficiency &amp; Health</a:t>
            </a:r>
          </a:p>
        </p:txBody>
      </p:sp>
      <p:pic>
        <p:nvPicPr>
          <p:cNvPr id="5" name="Content Placeholder 4" descr="Graphical user interface, application&#10;&#10;Description automatically generated">
            <a:extLst>
              <a:ext uri="{FF2B5EF4-FFF2-40B4-BE49-F238E27FC236}">
                <a16:creationId xmlns:a16="http://schemas.microsoft.com/office/drawing/2014/main" id="{C501885A-3F36-45CC-A99B-62BACD8816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971" y="1199018"/>
            <a:ext cx="5985473" cy="5564580"/>
          </a:xfrm>
        </p:spPr>
      </p:pic>
    </p:spTree>
    <p:extLst>
      <p:ext uri="{BB962C8B-B14F-4D97-AF65-F5344CB8AC3E}">
        <p14:creationId xmlns:p14="http://schemas.microsoft.com/office/powerpoint/2010/main" val="1769801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3000" dirty="0"/>
              <a:t>Energy Efficiency Policy Self Assessment Tool</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16909700"/>
              </p:ext>
            </p:extLst>
          </p:nvPr>
        </p:nvGraphicFramePr>
        <p:xfrm>
          <a:off x="152400" y="1524000"/>
          <a:ext cx="8839201" cy="5257799"/>
        </p:xfrm>
        <a:graphic>
          <a:graphicData uri="http://schemas.openxmlformats.org/drawingml/2006/table">
            <a:tbl>
              <a:tblPr firstRow="1" firstCol="1" bandRow="1">
                <a:tableStyleId>{5C22544A-7EE6-4342-B048-85BDC9FD1C3A}</a:tableStyleId>
              </a:tblPr>
              <a:tblGrid>
                <a:gridCol w="1549524">
                  <a:extLst>
                    <a:ext uri="{9D8B030D-6E8A-4147-A177-3AD203B41FA5}">
                      <a16:colId xmlns:a16="http://schemas.microsoft.com/office/drawing/2014/main" val="20000"/>
                    </a:ext>
                  </a:extLst>
                </a:gridCol>
                <a:gridCol w="1364317">
                  <a:extLst>
                    <a:ext uri="{9D8B030D-6E8A-4147-A177-3AD203B41FA5}">
                      <a16:colId xmlns:a16="http://schemas.microsoft.com/office/drawing/2014/main" val="20001"/>
                    </a:ext>
                  </a:extLst>
                </a:gridCol>
                <a:gridCol w="1364317">
                  <a:extLst>
                    <a:ext uri="{9D8B030D-6E8A-4147-A177-3AD203B41FA5}">
                      <a16:colId xmlns:a16="http://schemas.microsoft.com/office/drawing/2014/main" val="20002"/>
                    </a:ext>
                  </a:extLst>
                </a:gridCol>
                <a:gridCol w="1364317">
                  <a:extLst>
                    <a:ext uri="{9D8B030D-6E8A-4147-A177-3AD203B41FA5}">
                      <a16:colId xmlns:a16="http://schemas.microsoft.com/office/drawing/2014/main" val="20003"/>
                    </a:ext>
                  </a:extLst>
                </a:gridCol>
                <a:gridCol w="1644031">
                  <a:extLst>
                    <a:ext uri="{9D8B030D-6E8A-4147-A177-3AD203B41FA5}">
                      <a16:colId xmlns:a16="http://schemas.microsoft.com/office/drawing/2014/main" val="20004"/>
                    </a:ext>
                  </a:extLst>
                </a:gridCol>
                <a:gridCol w="1552695">
                  <a:extLst>
                    <a:ext uri="{9D8B030D-6E8A-4147-A177-3AD203B41FA5}">
                      <a16:colId xmlns:a16="http://schemas.microsoft.com/office/drawing/2014/main" val="20005"/>
                    </a:ext>
                  </a:extLst>
                </a:gridCol>
              </a:tblGrid>
              <a:tr h="491739">
                <a:tc>
                  <a:txBody>
                    <a:bodyPr/>
                    <a:lstStyle/>
                    <a:p>
                      <a:pPr marL="0" marR="0" algn="ctr">
                        <a:spcBef>
                          <a:spcPts val="1000"/>
                        </a:spcBef>
                        <a:spcAft>
                          <a:spcPts val="500"/>
                        </a:spcAft>
                      </a:pPr>
                      <a:r>
                        <a:rPr lang="en-US" sz="800" dirty="0">
                          <a:effectLst/>
                        </a:rPr>
                        <a:t>Policy Areas</a:t>
                      </a:r>
                      <a:endParaRPr lang="en-US" sz="1000" dirty="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No EE Policy</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dirty="0">
                          <a:effectLst/>
                        </a:rPr>
                        <a:t>Highly Developed EE Policy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0"/>
                  </a:ext>
                </a:extLst>
              </a:tr>
              <a:tr h="750916">
                <a:tc>
                  <a:txBody>
                    <a:bodyPr/>
                    <a:lstStyle/>
                    <a:p>
                      <a:pPr marL="0" marR="0">
                        <a:spcBef>
                          <a:spcPts val="1000"/>
                        </a:spcBef>
                        <a:spcAft>
                          <a:spcPts val="500"/>
                        </a:spcAft>
                      </a:pPr>
                      <a:r>
                        <a:rPr lang="en-US" sz="800" dirty="0">
                          <a:effectLst/>
                        </a:rPr>
                        <a:t>Policy development and use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No guidelines around EE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 Band has an unwritten set of guidelines around EE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an EE  policy but the policy has not been formally adopted by the Leadership</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 formal EE  policy the policy but no active ongoing commitment from the Leadership</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an EE policy action plan which is regularly reviewed and has active commitment of the Leadership</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1"/>
                  </a:ext>
                </a:extLst>
              </a:tr>
              <a:tr h="901099">
                <a:tc>
                  <a:txBody>
                    <a:bodyPr/>
                    <a:lstStyle/>
                    <a:p>
                      <a:pPr marL="0" marR="0">
                        <a:spcBef>
                          <a:spcPts val="1000"/>
                        </a:spcBef>
                        <a:spcAft>
                          <a:spcPts val="500"/>
                        </a:spcAft>
                      </a:pPr>
                      <a:r>
                        <a:rPr lang="en-US" sz="800" dirty="0">
                          <a:effectLst/>
                        </a:rPr>
                        <a:t>Organization</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No delegation or responsibility for managing energy use by the community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Informal and loose EE requirements with the Band mainly focused on energy supply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There is some delegation of responsibility for EE but line management and authority is unclear</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There is a clear line for accountability by the Band administration around the overall consumption of energy and responsibility for the efficient use of energy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EE policy is fully integrated into Band administration structure with clear accountability for the community’s overall energy consumption</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2"/>
                  </a:ext>
                </a:extLst>
              </a:tr>
              <a:tr h="861297">
                <a:tc>
                  <a:txBody>
                    <a:bodyPr/>
                    <a:lstStyle/>
                    <a:p>
                      <a:pPr marL="0" marR="0">
                        <a:spcBef>
                          <a:spcPts val="1000"/>
                        </a:spcBef>
                        <a:spcAft>
                          <a:spcPts val="500"/>
                        </a:spcAft>
                      </a:pPr>
                      <a:r>
                        <a:rPr lang="en-US" sz="800" dirty="0">
                          <a:effectLst/>
                        </a:rPr>
                        <a:t>Investment</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investment in improving energy efficiency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Only low or medium cost measures are considered. Other measures are only considered when required by funders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Low or medium cost measures for EE are routinely considered when short payback periods are achievable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Equal appraisal criteria used for energy as for other cost reduction projects</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Resources routinely committed to EE in support of Band objectives</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3"/>
                  </a:ext>
                </a:extLst>
              </a:tr>
              <a:tr h="750916">
                <a:tc>
                  <a:txBody>
                    <a:bodyPr/>
                    <a:lstStyle/>
                    <a:p>
                      <a:pPr marL="0" marR="0">
                        <a:spcBef>
                          <a:spcPts val="1000"/>
                        </a:spcBef>
                        <a:spcAft>
                          <a:spcPts val="500"/>
                        </a:spcAft>
                      </a:pPr>
                      <a:r>
                        <a:rPr lang="en-US" sz="800" dirty="0">
                          <a:effectLst/>
                        </a:rPr>
                        <a:t>Performance Measurement</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measurement or records of energy consumption completed</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Check of energy related invoices only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Monthly monitoring by fuel type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Scheduled energy performance measurement for each process, unit or site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Comprehensive energy performance measurement against targets with effective reporting to Leadership and community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4"/>
                  </a:ext>
                </a:extLst>
              </a:tr>
              <a:tr h="750916">
                <a:tc>
                  <a:txBody>
                    <a:bodyPr/>
                    <a:lstStyle/>
                    <a:p>
                      <a:pPr marL="0" marR="0">
                        <a:spcBef>
                          <a:spcPts val="1000"/>
                        </a:spcBef>
                        <a:spcAft>
                          <a:spcPts val="500"/>
                        </a:spcAft>
                      </a:pPr>
                      <a:r>
                        <a:rPr lang="en-US" sz="800" dirty="0">
                          <a:effectLst/>
                        </a:rPr>
                        <a:t>Staff Training</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Informal EE organization. Main focus on ensuring secure energy supply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Technical staff occasionally attend specialist courses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Ad-hoc training for selected staff, as required</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Energy training targeted at major users following training needs analysis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Comprehensive staff training tailored to identify EE opportunities and to develop business cases which can be acted upon</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5"/>
                  </a:ext>
                </a:extLst>
              </a:tr>
              <a:tr h="750916">
                <a:tc>
                  <a:txBody>
                    <a:bodyPr/>
                    <a:lstStyle/>
                    <a:p>
                      <a:pPr marL="0" marR="0">
                        <a:spcBef>
                          <a:spcPts val="1000"/>
                        </a:spcBef>
                        <a:spcAft>
                          <a:spcPts val="500"/>
                        </a:spcAft>
                      </a:pPr>
                      <a:r>
                        <a:rPr lang="en-US" sz="800" dirty="0">
                          <a:effectLst/>
                        </a:rPr>
                        <a:t>Communications</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communications or promotion of EE issues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Ad-hoc informal contacts used to promote EE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Some use of organization communication mechanisms to promote EE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Regular staff briefings, performance reports and EE promotion</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Extensive communication of energy issues and impacts within the Band administration and community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6"/>
                  </a:ext>
                </a:extLst>
              </a:tr>
            </a:tbl>
          </a:graphicData>
        </a:graphic>
      </p:graphicFrame>
      <p:sp>
        <p:nvSpPr>
          <p:cNvPr id="5" name="Right Arrow 4"/>
          <p:cNvSpPr/>
          <p:nvPr/>
        </p:nvSpPr>
        <p:spPr>
          <a:xfrm>
            <a:off x="2895600" y="1631380"/>
            <a:ext cx="4294188" cy="206375"/>
          </a:xfrm>
          <a:prstGeom prst="rightArrow">
            <a:avLst/>
          </a:prstGeom>
          <a:solidFill>
            <a:schemeClr val="tx1">
              <a:lumMod val="50000"/>
              <a:lumOff val="50000"/>
              <a:alpha val="37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95430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20782"/>
            <a:ext cx="8079581" cy="1658198"/>
          </a:xfrm>
        </p:spPr>
        <p:txBody>
          <a:bodyPr>
            <a:normAutofit/>
          </a:bodyPr>
          <a:lstStyle/>
          <a:p>
            <a:r>
              <a:rPr lang="en-US"/>
              <a:t>Energy Efficiency </a:t>
            </a:r>
            <a:br>
              <a:rPr lang="en-US"/>
            </a:br>
            <a:r>
              <a:rPr lang="en-US"/>
              <a:t>Policies and Procedures</a:t>
            </a:r>
            <a:endParaRPr lang="en-US" dirty="0"/>
          </a:p>
        </p:txBody>
      </p:sp>
      <p:sp>
        <p:nvSpPr>
          <p:cNvPr id="3" name="Content Placeholder 2"/>
          <p:cNvSpPr>
            <a:spLocks noGrp="1"/>
          </p:cNvSpPr>
          <p:nvPr>
            <p:ph idx="1"/>
          </p:nvPr>
        </p:nvSpPr>
        <p:spPr>
          <a:xfrm>
            <a:off x="457200" y="1646236"/>
            <a:ext cx="8229600" cy="5059363"/>
          </a:xfrm>
        </p:spPr>
        <p:txBody>
          <a:bodyPr>
            <a:normAutofit fontScale="92500" lnSpcReduction="10000"/>
          </a:bodyPr>
          <a:lstStyle/>
          <a:p>
            <a:r>
              <a:rPr lang="en-US" dirty="0"/>
              <a:t>Energy efficiency policies can be incorporated into current or new Housing Policy documents, in areas of:</a:t>
            </a:r>
          </a:p>
          <a:p>
            <a:pPr lvl="1">
              <a:buFont typeface="Arial" panose="020B0604020202020204" pitchFamily="34" charset="0"/>
              <a:buChar char="•"/>
            </a:pPr>
            <a:r>
              <a:rPr lang="en-US" b="1" dirty="0"/>
              <a:t>Administration</a:t>
            </a:r>
          </a:p>
          <a:p>
            <a:pPr lvl="1">
              <a:buFont typeface="Arial" panose="020B0604020202020204" pitchFamily="34" charset="0"/>
              <a:buChar char="•"/>
            </a:pPr>
            <a:r>
              <a:rPr lang="en-US" b="1" dirty="0"/>
              <a:t>Maintenance</a:t>
            </a:r>
          </a:p>
          <a:p>
            <a:pPr lvl="2"/>
            <a:r>
              <a:rPr lang="en-US" dirty="0"/>
              <a:t>Procurement processes and quality of materials</a:t>
            </a:r>
          </a:p>
          <a:p>
            <a:pPr lvl="1">
              <a:buFont typeface="Arial" panose="020B0604020202020204" pitchFamily="34" charset="0"/>
              <a:buChar char="•"/>
            </a:pPr>
            <a:r>
              <a:rPr lang="en-US" b="1" dirty="0"/>
              <a:t>Construction</a:t>
            </a:r>
          </a:p>
          <a:p>
            <a:pPr lvl="2"/>
            <a:r>
              <a:rPr lang="en-US" dirty="0"/>
              <a:t>Contractor qualifications, lifecycle analysis of materials, Building Code requirements for BC</a:t>
            </a:r>
          </a:p>
          <a:p>
            <a:pPr lvl="2"/>
            <a:endParaRPr lang="en-US" dirty="0"/>
          </a:p>
          <a:p>
            <a:pPr marL="0" indent="0">
              <a:buNone/>
            </a:pPr>
            <a:r>
              <a:rPr lang="en-US" dirty="0"/>
              <a:t>There are energy and non-energy benefits of having a Housing Policy that incorporates energy efficiency policy:</a:t>
            </a:r>
          </a:p>
          <a:p>
            <a:pPr marL="0" lvl="1" indent="0">
              <a:buNone/>
            </a:pPr>
            <a:endParaRPr lang="en-US" dirty="0"/>
          </a:p>
          <a:p>
            <a:pPr marL="342900" lvl="1">
              <a:buFont typeface="Arial" panose="020B0604020202020204" pitchFamily="34" charset="0"/>
              <a:buChar char="•"/>
            </a:pPr>
            <a:r>
              <a:rPr lang="en-US" dirty="0"/>
              <a:t>Improved maintenance procedures, practices, and materials</a:t>
            </a:r>
          </a:p>
          <a:p>
            <a:pPr marL="342900" lvl="1">
              <a:buFont typeface="Arial" panose="020B0604020202020204" pitchFamily="34" charset="0"/>
              <a:buChar char="•"/>
            </a:pPr>
            <a:r>
              <a:rPr lang="en-US" dirty="0"/>
              <a:t>Structured rental policies</a:t>
            </a:r>
          </a:p>
          <a:p>
            <a:pPr marL="342900" lvl="1">
              <a:buFont typeface="Arial" panose="020B0604020202020204" pitchFamily="34" charset="0"/>
              <a:buChar char="•"/>
            </a:pPr>
            <a:r>
              <a:rPr lang="en-US" dirty="0"/>
              <a:t>Clear administrative responsibility for overseeing Housing Policy and related activities</a:t>
            </a:r>
          </a:p>
        </p:txBody>
      </p:sp>
    </p:spTree>
    <p:extLst>
      <p:ext uri="{BB962C8B-B14F-4D97-AF65-F5344CB8AC3E}">
        <p14:creationId xmlns:p14="http://schemas.microsoft.com/office/powerpoint/2010/main" val="382565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a:solidFill>
                  <a:srgbClr val="FFFFFF"/>
                </a:solidFill>
              </a:rPr>
              <a:t>Involving the Community</a:t>
            </a:r>
          </a:p>
        </p:txBody>
      </p:sp>
      <p:graphicFrame>
        <p:nvGraphicFramePr>
          <p:cNvPr id="5" name="Content Placeholder 2">
            <a:extLst>
              <a:ext uri="{FF2B5EF4-FFF2-40B4-BE49-F238E27FC236}">
                <a16:creationId xmlns:a16="http://schemas.microsoft.com/office/drawing/2014/main" id="{D87010B8-0070-4F7E-87CE-D2B5A9359026}"/>
              </a:ext>
            </a:extLst>
          </p:cNvPr>
          <p:cNvGraphicFramePr>
            <a:graphicFrameLocks noGrp="1"/>
          </p:cNvGraphicFramePr>
          <p:nvPr>
            <p:ph idx="1"/>
            <p:extLst>
              <p:ext uri="{D42A27DB-BD31-4B8C-83A1-F6EECF244321}">
                <p14:modId xmlns:p14="http://schemas.microsoft.com/office/powerpoint/2010/main" val="3232835768"/>
              </p:ext>
            </p:extLst>
          </p:nvPr>
        </p:nvGraphicFramePr>
        <p:xfrm>
          <a:off x="3966260" y="639763"/>
          <a:ext cx="5025340"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117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it Matters</a:t>
            </a:r>
          </a:p>
        </p:txBody>
      </p:sp>
      <p:sp>
        <p:nvSpPr>
          <p:cNvPr id="3" name="Content Placeholder 2"/>
          <p:cNvSpPr>
            <a:spLocks noGrp="1"/>
          </p:cNvSpPr>
          <p:nvPr>
            <p:ph idx="1"/>
          </p:nvPr>
        </p:nvSpPr>
        <p:spPr>
          <a:xfrm>
            <a:off x="228600" y="1646236"/>
            <a:ext cx="8458200" cy="5059363"/>
          </a:xfrm>
        </p:spPr>
        <p:txBody>
          <a:bodyPr>
            <a:normAutofit lnSpcReduction="10000"/>
          </a:bodyPr>
          <a:lstStyle/>
          <a:p>
            <a:r>
              <a:rPr lang="en-US" dirty="0"/>
              <a:t>Energy use impacts Maintenance and Operations staff:</a:t>
            </a:r>
          </a:p>
          <a:p>
            <a:endParaRPr lang="en-US" sz="1300" dirty="0"/>
          </a:p>
          <a:p>
            <a:pPr lvl="1">
              <a:buFont typeface="Arial" panose="020B0604020202020204" pitchFamily="34" charset="0"/>
              <a:buChar char="•"/>
            </a:pPr>
            <a:r>
              <a:rPr lang="en-US" b="1" dirty="0"/>
              <a:t>Workload </a:t>
            </a:r>
          </a:p>
          <a:p>
            <a:pPr lvl="2"/>
            <a:r>
              <a:rPr lang="en-US" dirty="0"/>
              <a:t>Defined procedures (resident requests, etc.)</a:t>
            </a:r>
          </a:p>
          <a:p>
            <a:pPr lvl="2"/>
            <a:r>
              <a:rPr lang="en-US" dirty="0"/>
              <a:t>Quality of materials reduces need for continual replacement</a:t>
            </a:r>
          </a:p>
          <a:p>
            <a:pPr lvl="2"/>
            <a:endParaRPr lang="en-US" sz="1200" dirty="0"/>
          </a:p>
          <a:p>
            <a:pPr lvl="1">
              <a:buFont typeface="Arial" panose="020B0604020202020204" pitchFamily="34" charset="0"/>
              <a:buChar char="•"/>
            </a:pPr>
            <a:r>
              <a:rPr lang="en-US" b="1" dirty="0"/>
              <a:t>Protect housing lifespan</a:t>
            </a:r>
          </a:p>
          <a:p>
            <a:pPr lvl="1">
              <a:buFont typeface="Arial" panose="020B0604020202020204" pitchFamily="34" charset="0"/>
              <a:buChar char="•"/>
            </a:pPr>
            <a:endParaRPr lang="en-US" sz="1300" b="1" dirty="0"/>
          </a:p>
          <a:p>
            <a:pPr lvl="1">
              <a:buFont typeface="Arial" panose="020B0604020202020204" pitchFamily="34" charset="0"/>
              <a:buChar char="•"/>
            </a:pPr>
            <a:r>
              <a:rPr lang="en-US" b="1" dirty="0"/>
              <a:t>Help residents improve homes</a:t>
            </a:r>
          </a:p>
          <a:p>
            <a:pPr lvl="1">
              <a:buFont typeface="Arial" panose="020B0604020202020204" pitchFamily="34" charset="0"/>
              <a:buChar char="•"/>
            </a:pPr>
            <a:endParaRPr lang="en-US" sz="1300" b="1" dirty="0"/>
          </a:p>
          <a:p>
            <a:pPr lvl="1">
              <a:buFont typeface="Arial" panose="020B0604020202020204" pitchFamily="34" charset="0"/>
              <a:buChar char="•"/>
            </a:pPr>
            <a:r>
              <a:rPr lang="en-US" b="1" dirty="0"/>
              <a:t>Protect the land</a:t>
            </a:r>
          </a:p>
          <a:p>
            <a:pPr lvl="1"/>
            <a:endParaRPr lang="en-US" dirty="0"/>
          </a:p>
          <a:p>
            <a:pPr lvl="1"/>
            <a:endParaRPr lang="en-US" dirty="0"/>
          </a:p>
          <a:p>
            <a:r>
              <a:rPr lang="en-US" dirty="0"/>
              <a:t>Energy use is on the rise in BC, and our intent is to decrease consumption to take pressure off the system as a whole</a:t>
            </a:r>
          </a:p>
          <a:p>
            <a:endParaRPr lang="en-US" dirty="0"/>
          </a:p>
          <a:p>
            <a:pPr lvl="1"/>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048" y="4495800"/>
            <a:ext cx="3403303" cy="109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90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Discussion</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5181600" cy="3517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59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Energy Information</a:t>
            </a:r>
          </a:p>
        </p:txBody>
      </p:sp>
      <p:graphicFrame>
        <p:nvGraphicFramePr>
          <p:cNvPr id="5" name="Content Placeholder 2">
            <a:extLst>
              <a:ext uri="{FF2B5EF4-FFF2-40B4-BE49-F238E27FC236}">
                <a16:creationId xmlns:a16="http://schemas.microsoft.com/office/drawing/2014/main" id="{82E1C17D-13A5-4760-A9C6-D1D5557E6A05}"/>
              </a:ext>
            </a:extLst>
          </p:cNvPr>
          <p:cNvGraphicFramePr>
            <a:graphicFrameLocks noGrp="1"/>
          </p:cNvGraphicFramePr>
          <p:nvPr>
            <p:ph idx="1"/>
          </p:nvPr>
        </p:nvGraphicFramePr>
        <p:xfrm>
          <a:off x="507206" y="1993393"/>
          <a:ext cx="8065294"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993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&lt;Insert community&gt; -specific Energy Information</a:t>
            </a:r>
          </a:p>
        </p:txBody>
      </p:sp>
      <p:graphicFrame>
        <p:nvGraphicFramePr>
          <p:cNvPr id="5" name="Content Placeholder 2">
            <a:extLst>
              <a:ext uri="{FF2B5EF4-FFF2-40B4-BE49-F238E27FC236}">
                <a16:creationId xmlns:a16="http://schemas.microsoft.com/office/drawing/2014/main" id="{6EE87A6F-2486-49D6-ABDB-CEFC3860BD78}"/>
              </a:ext>
            </a:extLst>
          </p:cNvPr>
          <p:cNvGraphicFramePr>
            <a:graphicFrameLocks noGrp="1"/>
          </p:cNvGraphicFramePr>
          <p:nvPr>
            <p:ph idx="1"/>
            <p:extLst>
              <p:ext uri="{D42A27DB-BD31-4B8C-83A1-F6EECF244321}">
                <p14:modId xmlns:p14="http://schemas.microsoft.com/office/powerpoint/2010/main" val="1130915073"/>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307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3536"/>
            <a:ext cx="8534400" cy="1143000"/>
          </a:xfrm>
        </p:spPr>
        <p:txBody>
          <a:bodyPr>
            <a:noAutofit/>
          </a:bodyPr>
          <a:lstStyle/>
          <a:p>
            <a:r>
              <a:rPr lang="en-US" sz="2600" dirty="0"/>
              <a:t>Where are your energy dollars going? </a:t>
            </a:r>
            <a:br>
              <a:rPr lang="en-US" sz="2600" dirty="0"/>
            </a:br>
            <a:r>
              <a:rPr lang="en-US" sz="2600" dirty="0"/>
              <a:t>A Breakdown of Average Canadian Home Energy Use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6096000" y="2774808"/>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hart 5"/>
          <p:cNvGraphicFramePr>
            <a:graphicFrameLocks/>
          </p:cNvGraphicFramePr>
          <p:nvPr>
            <p:extLst>
              <p:ext uri="{D42A27DB-BD31-4B8C-83A1-F6EECF244321}">
                <p14:modId xmlns:p14="http://schemas.microsoft.com/office/powerpoint/2010/main" val="3983523530"/>
              </p:ext>
            </p:extLst>
          </p:nvPr>
        </p:nvGraphicFramePr>
        <p:xfrm>
          <a:off x="762000" y="2408872"/>
          <a:ext cx="8077200" cy="4167188"/>
        </p:xfrm>
        <a:graphic>
          <a:graphicData uri="http://schemas.openxmlformats.org/drawingml/2006/chart">
            <c:chart xmlns:c="http://schemas.openxmlformats.org/drawingml/2006/chart" xmlns:r="http://schemas.openxmlformats.org/officeDocument/2006/relationships" r:id="rId5"/>
          </a:graphicData>
        </a:graphic>
      </p:graphicFrame>
      <p:pic>
        <p:nvPicPr>
          <p:cNvPr id="4101"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3014724" y="1968191"/>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1758087" y="2510793"/>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2080521" y="50292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2307794" y="5181599"/>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81600" y="1600200"/>
            <a:ext cx="3429000" cy="646331"/>
          </a:xfrm>
          <a:prstGeom prst="rect">
            <a:avLst/>
          </a:prstGeom>
          <a:noFill/>
        </p:spPr>
        <p:txBody>
          <a:bodyPr wrap="square" rtlCol="0">
            <a:spAutoFit/>
          </a:bodyPr>
          <a:lstStyle/>
          <a:p>
            <a:r>
              <a:rPr lang="en-US" dirty="0"/>
              <a:t>When Total Energy Bill is $2,000 a year</a:t>
            </a:r>
          </a:p>
        </p:txBody>
      </p:sp>
    </p:spTree>
    <p:extLst>
      <p:ext uri="{BB962C8B-B14F-4D97-AF65-F5344CB8AC3E}">
        <p14:creationId xmlns:p14="http://schemas.microsoft.com/office/powerpoint/2010/main" val="389029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Nation Energy Use and Cost can be Double*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5400408" y="2986930"/>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1703143" y="48768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2320344" y="2105569"/>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885693" y="2743201"/>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1">
            <a:extLst>
              <a:ext uri="{BEBA8EAE-BF5A-486C-A8C5-ECC9F3942E4B}">
                <a14:imgProps xmlns:a14="http://schemas.microsoft.com/office/drawing/2010/main">
                  <a14:imgLayer r:embed="rId6">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1958875" y="5029200"/>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8700" y="6400800"/>
            <a:ext cx="4860500" cy="276999"/>
          </a:xfrm>
          <a:prstGeom prst="rect">
            <a:avLst/>
          </a:prstGeom>
          <a:noFill/>
        </p:spPr>
        <p:txBody>
          <a:bodyPr wrap="square" rtlCol="0">
            <a:spAutoFit/>
          </a:bodyPr>
          <a:lstStyle/>
          <a:p>
            <a:r>
              <a:rPr lang="en-US" sz="1200" dirty="0"/>
              <a:t>*No statistical data available – based on anecdotal  experience</a:t>
            </a:r>
          </a:p>
        </p:txBody>
      </p:sp>
      <p:graphicFrame>
        <p:nvGraphicFramePr>
          <p:cNvPr id="10" name="Chart 9"/>
          <p:cNvGraphicFramePr>
            <a:graphicFrameLocks/>
          </p:cNvGraphicFramePr>
          <p:nvPr>
            <p:extLst>
              <p:ext uri="{D42A27DB-BD31-4B8C-83A1-F6EECF244321}">
                <p14:modId xmlns:p14="http://schemas.microsoft.com/office/powerpoint/2010/main" val="3878515950"/>
              </p:ext>
            </p:extLst>
          </p:nvPr>
        </p:nvGraphicFramePr>
        <p:xfrm>
          <a:off x="492920" y="2637742"/>
          <a:ext cx="7208580" cy="3887788"/>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p:cNvSpPr txBox="1"/>
          <p:nvPr/>
        </p:nvSpPr>
        <p:spPr>
          <a:xfrm>
            <a:off x="5334000" y="1752600"/>
            <a:ext cx="3429000" cy="646331"/>
          </a:xfrm>
          <a:prstGeom prst="rect">
            <a:avLst/>
          </a:prstGeom>
          <a:noFill/>
        </p:spPr>
        <p:txBody>
          <a:bodyPr wrap="square" rtlCol="0">
            <a:spAutoFit/>
          </a:bodyPr>
          <a:lstStyle/>
          <a:p>
            <a:r>
              <a:rPr lang="en-US" dirty="0"/>
              <a:t>When Total Energy Bill is $4,000 a year</a:t>
            </a:r>
          </a:p>
        </p:txBody>
      </p:sp>
    </p:spTree>
    <p:extLst>
      <p:ext uri="{BB962C8B-B14F-4D97-AF65-F5344CB8AC3E}">
        <p14:creationId xmlns:p14="http://schemas.microsoft.com/office/powerpoint/2010/main" val="228082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Your Energy Bill</a:t>
            </a:r>
          </a:p>
        </p:txBody>
      </p:sp>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22" t="1242" r="5767" b="31705"/>
          <a:stretch/>
        </p:blipFill>
        <p:spPr bwMode="auto">
          <a:xfrm>
            <a:off x="228600" y="1981200"/>
            <a:ext cx="3816439" cy="413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54" t="2464" r="1761" b="32206"/>
          <a:stretch/>
        </p:blipFill>
        <p:spPr bwMode="auto">
          <a:xfrm>
            <a:off x="4495800" y="1995786"/>
            <a:ext cx="4421050" cy="407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8820000">
            <a:off x="8166479" y="3271767"/>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3886200" y="4259580"/>
            <a:ext cx="4572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80000" flipH="1">
            <a:off x="927480" y="3891034"/>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620000">
            <a:off x="6069624" y="4143712"/>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95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yHydro_Save_energy_time_and_money.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433388" y="990600"/>
            <a:ext cx="8710612" cy="4895850"/>
          </a:xfrm>
        </p:spPr>
      </p:pic>
    </p:spTree>
    <p:extLst>
      <p:ext uri="{BB962C8B-B14F-4D97-AF65-F5344CB8AC3E}">
        <p14:creationId xmlns:p14="http://schemas.microsoft.com/office/powerpoint/2010/main" val="2902660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8"/>
                                        </p:tgtEl>
                                        <p:attrNameLst>
                                          <p:attrName>style.visibility</p:attrName>
                                        </p:attrNameLst>
                                      </p:cBhvr>
                                      <p:to>
                                        <p:strVal val="hidden"/>
                                      </p:to>
                                    </p:set>
                                    <p:cmd type="call" cmd="stop">
                                      <p:cBhvr>
                                        <p:cTn id="10" dur="1">
                                          <p:stCondLst>
                                            <p:cond delay="0"/>
                                          </p:stCondLst>
                                        </p:cTn>
                                        <p:tgtEl>
                                          <p:spTgt spid="8"/>
                                        </p:tgtEl>
                                      </p:cBhvr>
                                    </p:cmd>
                                  </p:childTnLst>
                                </p:cTn>
                              </p:par>
                            </p:childTnLst>
                          </p:cTn>
                        </p:par>
                      </p:childTnLst>
                    </p:cTn>
                  </p:par>
                </p:childTnLst>
              </p:cTn>
              <p:nextCondLst>
                <p:cond evt="onClick" delay="0">
                  <p:tgtEl>
                    <p:spTgt spid="8"/>
                  </p:tgtEl>
                </p:cond>
              </p:nextCondLst>
            </p:seq>
            <p:video>
              <p:cMediaNode vol="80000">
                <p:cTn id="11" fill="hold" display="0">
                  <p:stCondLst>
                    <p:cond delay="indefinite"/>
                  </p:stCondLst>
                </p:cTn>
                <p:tgtEl>
                  <p:spTgt spid="8"/>
                </p:tgtEl>
              </p:cMediaNode>
            </p:vide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4971</TotalTime>
  <Words>3290</Words>
  <Application>Microsoft Office PowerPoint</Application>
  <PresentationFormat>On-screen Show (4:3)</PresentationFormat>
  <Paragraphs>367</Paragraphs>
  <Slides>30</Slides>
  <Notes>30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Metropolitan</vt:lpstr>
      <vt:lpstr>Energy Use in &lt;community&gt;</vt:lpstr>
      <vt:lpstr>Introduction and Outline</vt:lpstr>
      <vt:lpstr>Why it Matters</vt:lpstr>
      <vt:lpstr>General Energy Information</vt:lpstr>
      <vt:lpstr>&lt;Insert community&gt; -specific Energy Information</vt:lpstr>
      <vt:lpstr>Where are your energy dollars going?  A Breakdown of Average Canadian Home Energy Use </vt:lpstr>
      <vt:lpstr>First Nation Energy Use and Cost can be Double* </vt:lpstr>
      <vt:lpstr>Understanding Your Energy Bill</vt:lpstr>
      <vt:lpstr>PowerPoint Presentation</vt:lpstr>
      <vt:lpstr>Using My Hydro</vt:lpstr>
      <vt:lpstr>Factors Affecting Energy Efficiency</vt:lpstr>
      <vt:lpstr>Home Structure and Components </vt:lpstr>
      <vt:lpstr>Envelope Air Sealing –  What does it cost?</vt:lpstr>
      <vt:lpstr>Fans, Vents,  and Ducts</vt:lpstr>
      <vt:lpstr>Plumbing and Penetrations</vt:lpstr>
      <vt:lpstr>Exterior Doors</vt:lpstr>
      <vt:lpstr>Windows</vt:lpstr>
      <vt:lpstr>Building Envelope and Draftproofing – What can be done!</vt:lpstr>
      <vt:lpstr>Heating – What is the cost?</vt:lpstr>
      <vt:lpstr>Heating Systems –  What can be done!</vt:lpstr>
      <vt:lpstr>Appliances and Plug Loads</vt:lpstr>
      <vt:lpstr>Choose Efficient Appliances</vt:lpstr>
      <vt:lpstr>Lightbulb  Cost Comparison</vt:lpstr>
      <vt:lpstr>Lighting and Ventilation –  What can be done!</vt:lpstr>
      <vt:lpstr>Benefits of Energy Efficient Practices</vt:lpstr>
      <vt:lpstr>Energy Efficiency &amp; Health</vt:lpstr>
      <vt:lpstr>Energy Efficiency Policy Self Assessment Tool</vt:lpstr>
      <vt:lpstr>Energy Efficiency  Policies and Procedures</vt:lpstr>
      <vt:lpstr>Involving the Community</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dc:title>
  <dc:creator>Administrator</dc:creator>
  <cp:lastModifiedBy>Tom Welfare</cp:lastModifiedBy>
  <cp:revision>147</cp:revision>
  <dcterms:created xsi:type="dcterms:W3CDTF">2015-01-14T21:30:25Z</dcterms:created>
  <dcterms:modified xsi:type="dcterms:W3CDTF">2021-03-09T00:46:47Z</dcterms:modified>
</cp:coreProperties>
</file>