
<file path=[Content_Types].xml><?xml version="1.0" encoding="utf-8"?>
<Types xmlns="http://schemas.openxmlformats.org/package/2006/content-types">
  <Default Extension="avi" ContentType="video/x-msvideo"/>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diagrams/data4.xml" ContentType="application/vnd.openxmlformats-officedocument.drawingml.diagramData+xml"/>
  <Override PartName="/ppt/diagrams/data2.xml" ContentType="application/vnd.openxmlformats-officedocument.drawingml.diagramData+xml"/>
  <Override PartName="/ppt/diagrams/data5.xml" ContentType="application/vnd.openxmlformats-officedocument.drawingml.diagramData+xml"/>
  <Override PartName="/ppt/diagrams/data3.xml" ContentType="application/vnd.openxmlformats-officedocument.drawingml.diagramData+xml"/>
  <Override PartName="/ppt/diagrams/data1.xml" ContentType="application/vnd.openxmlformats-officedocument.drawingml.diagramData+xml"/>
  <Override PartName="/ppt/presentation.xml" ContentType="application/vnd.openxmlformats-officedocument.presentationml.presentation.main+xml"/>
  <Override PartName="/ppt/diagrams/data6.xml" ContentType="application/vnd.openxmlformats-officedocument.drawingml.diagramData+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4.xml" ContentType="application/vnd.openxmlformats-officedocument.presentationml.notesSlide+xml"/>
  <Override PartName="/ppt/notesSlides/notesSlide22.xml" ContentType="application/vnd.openxmlformats-officedocument.presentationml.notes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2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diagrams/colors5.xml" ContentType="application/vnd.openxmlformats-officedocument.drawingml.diagramColors+xml"/>
  <Override PartName="/ppt/diagrams/drawing5.xml" ContentType="application/vnd.ms-office.drawingml.diagramDrawing+xml"/>
  <Override PartName="/ppt/diagrams/quickStyle1.xml" ContentType="application/vnd.openxmlformats-officedocument.drawingml.diagramStyle+xml"/>
  <Override PartName="/ppt/diagrams/colors4.xml" ContentType="application/vnd.openxmlformats-officedocument.drawingml.diagramColors+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iagrams/layout4.xml" ContentType="application/vnd.openxmlformats-officedocument.drawingml.diagramLayout+xml"/>
  <Override PartName="/ppt/diagrams/quickStyle4.xml" ContentType="application/vnd.openxmlformats-officedocument.drawingml.diagramStyle+xml"/>
  <Override PartName="/ppt/theme/theme1.xml" ContentType="application/vnd.openxmlformats-officedocument.theme+xml"/>
  <Override PartName="/ppt/diagrams/drawing4.xml" ContentType="application/vnd.ms-office.drawingml.diagramDrawing+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2.xml" ContentType="application/vnd.openxmlformats-officedocument.theme+xml"/>
  <Override PartName="/ppt/diagrams/layout1.xml" ContentType="application/vnd.openxmlformats-officedocument.drawingml.diagramLayout+xml"/>
  <Override PartName="/ppt/diagrams/layout5.xml" ContentType="application/vnd.openxmlformats-officedocument.drawingml.diagramLayout+xml"/>
  <Override PartName="/ppt/diagrams/quickStyle5.xml" ContentType="application/vnd.openxmlformats-officedocument.drawingml.diagram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56" r:id="rId2"/>
    <p:sldId id="257" r:id="rId3"/>
    <p:sldId id="297" r:id="rId4"/>
    <p:sldId id="296" r:id="rId5"/>
    <p:sldId id="271" r:id="rId6"/>
    <p:sldId id="283" r:id="rId7"/>
    <p:sldId id="284" r:id="rId8"/>
    <p:sldId id="270" r:id="rId9"/>
    <p:sldId id="291" r:id="rId10"/>
    <p:sldId id="295" r:id="rId11"/>
    <p:sldId id="279" r:id="rId12"/>
    <p:sldId id="290" r:id="rId13"/>
    <p:sldId id="263" r:id="rId14"/>
    <p:sldId id="337" r:id="rId15"/>
    <p:sldId id="265" r:id="rId16"/>
    <p:sldId id="267" r:id="rId17"/>
    <p:sldId id="288" r:id="rId18"/>
    <p:sldId id="273" r:id="rId19"/>
    <p:sldId id="287" r:id="rId20"/>
    <p:sldId id="285" r:id="rId21"/>
    <p:sldId id="298" r:id="rId22"/>
    <p:sldId id="26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26" autoAdjust="0"/>
  </p:normalViewPr>
  <p:slideViewPr>
    <p:cSldViewPr>
      <p:cViewPr varScale="1">
        <p:scale>
          <a:sx n="80" d="100"/>
          <a:sy n="80" d="100"/>
        </p:scale>
        <p:origin x="1522" y="86"/>
      </p:cViewPr>
      <p:guideLst>
        <p:guide orient="horz" pos="2160"/>
        <p:guide pos="2880"/>
      </p:guideLst>
    </p:cSldViewPr>
  </p:slideViewPr>
  <p:notesTextViewPr>
    <p:cViewPr>
      <p:scale>
        <a:sx n="1" d="1"/>
        <a:sy n="1" d="1"/>
      </p:scale>
      <p:origin x="0" y="0"/>
    </p:cViewPr>
  </p:notesTextViewPr>
  <p:notesViewPr>
    <p:cSldViewPr>
      <p:cViewPr>
        <p:scale>
          <a:sx n="80" d="100"/>
          <a:sy n="80" d="100"/>
        </p:scale>
        <p:origin x="-696" y="-1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pPr>
              <a:noFill/>
              <a:ln>
                <a:noFill/>
              </a:ln>
              <a:effectLst/>
            </c:spPr>
            <c:txPr>
              <a:bodyPr/>
              <a:lstStyle/>
              <a:p>
                <a:pPr>
                  <a:defRPr sz="1200" b="1"/>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Sheet1!$A$4:$A$8</c:f>
              <c:strCache>
                <c:ptCount val="5"/>
                <c:pt idx="0">
                  <c:v>Space Heating</c:v>
                </c:pt>
                <c:pt idx="1">
                  <c:v>Water Heating</c:v>
                </c:pt>
                <c:pt idx="2">
                  <c:v>Appliances</c:v>
                </c:pt>
                <c:pt idx="3">
                  <c:v>Lighting</c:v>
                </c:pt>
                <c:pt idx="4">
                  <c:v>Space Cooling</c:v>
                </c:pt>
              </c:strCache>
            </c:strRef>
          </c:cat>
          <c:val>
            <c:numRef>
              <c:f>Sheet1!$B$4:$B$8</c:f>
              <c:numCache>
                <c:formatCode>"$"#,##0</c:formatCode>
                <c:ptCount val="5"/>
                <c:pt idx="0">
                  <c:v>1200</c:v>
                </c:pt>
                <c:pt idx="1">
                  <c:v>360</c:v>
                </c:pt>
                <c:pt idx="2">
                  <c:v>280</c:v>
                </c:pt>
                <c:pt idx="3">
                  <c:v>100</c:v>
                </c:pt>
                <c:pt idx="4">
                  <c:v>60</c:v>
                </c:pt>
              </c:numCache>
            </c:numRef>
          </c:val>
          <c:extLst>
            <c:ext xmlns:c16="http://schemas.microsoft.com/office/drawing/2014/chart" uri="{C3380CC4-5D6E-409C-BE32-E72D297353CC}">
              <c16:uniqueId val="{00000000-4E0F-42A1-8062-E085D1ABF8E5}"/>
            </c:ext>
          </c:extLst>
        </c:ser>
        <c:dLbls>
          <c:showLegendKey val="0"/>
          <c:showVal val="1"/>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pPr>
              <a:noFill/>
              <a:ln>
                <a:noFill/>
              </a:ln>
              <a:effectLst/>
            </c:spPr>
            <c:txPr>
              <a:bodyPr/>
              <a:lstStyle/>
              <a:p>
                <a:pPr>
                  <a:defRPr sz="1200" b="1"/>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'[Chart in Microsoft Office PowerPoint]Sheet1'!$A$4:$A$8</c:f>
              <c:strCache>
                <c:ptCount val="5"/>
                <c:pt idx="0">
                  <c:v>Space Heating</c:v>
                </c:pt>
                <c:pt idx="1">
                  <c:v>Water Heating</c:v>
                </c:pt>
                <c:pt idx="2">
                  <c:v>Appliances</c:v>
                </c:pt>
                <c:pt idx="3">
                  <c:v>Lighting</c:v>
                </c:pt>
                <c:pt idx="4">
                  <c:v>Space Cooling</c:v>
                </c:pt>
              </c:strCache>
            </c:strRef>
          </c:cat>
          <c:val>
            <c:numRef>
              <c:f>'[Chart in Microsoft Office PowerPoint]Sheet1'!$B$4:$B$8</c:f>
              <c:numCache>
                <c:formatCode>"$"#,##0</c:formatCode>
                <c:ptCount val="5"/>
                <c:pt idx="0">
                  <c:v>2400</c:v>
                </c:pt>
                <c:pt idx="1">
                  <c:v>720</c:v>
                </c:pt>
                <c:pt idx="2">
                  <c:v>560</c:v>
                </c:pt>
                <c:pt idx="3">
                  <c:v>200</c:v>
                </c:pt>
                <c:pt idx="4">
                  <c:v>120</c:v>
                </c:pt>
              </c:numCache>
            </c:numRef>
          </c:val>
          <c:extLst>
            <c:ext xmlns:c16="http://schemas.microsoft.com/office/drawing/2014/chart" uri="{C3380CC4-5D6E-409C-BE32-E72D297353CC}">
              <c16:uniqueId val="{00000000-A894-4488-A0DE-955BF5B5877E}"/>
            </c:ext>
          </c:extLst>
        </c:ser>
        <c:dLbls>
          <c:showLegendKey val="0"/>
          <c:showVal val="1"/>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ata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ata6.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rawing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6.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28BF43BE-443E-4795-B353-2508379B06D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293D9AF-E90F-444E-898C-95380714179E}">
      <dgm:prSet/>
      <dgm:spPr/>
      <dgm:t>
        <a:bodyPr/>
        <a:lstStyle/>
        <a:p>
          <a:r>
            <a:rPr lang="en-US"/>
            <a:t>Why energy use should matter to you!</a:t>
          </a:r>
        </a:p>
      </dgm:t>
    </dgm:pt>
    <dgm:pt modelId="{02D41B89-9BCC-4DF3-BDA0-75A2F413FD83}" type="parTrans" cxnId="{5C5E4BE6-041E-4C3D-8307-6766E41CE730}">
      <dgm:prSet/>
      <dgm:spPr/>
      <dgm:t>
        <a:bodyPr/>
        <a:lstStyle/>
        <a:p>
          <a:endParaRPr lang="en-US"/>
        </a:p>
      </dgm:t>
    </dgm:pt>
    <dgm:pt modelId="{B140C41C-7EA7-48AD-A142-0AB9AE0DE509}" type="sibTrans" cxnId="{5C5E4BE6-041E-4C3D-8307-6766E41CE730}">
      <dgm:prSet/>
      <dgm:spPr/>
      <dgm:t>
        <a:bodyPr/>
        <a:lstStyle/>
        <a:p>
          <a:endParaRPr lang="en-US"/>
        </a:p>
      </dgm:t>
    </dgm:pt>
    <dgm:pt modelId="{02BB2486-CBE3-4B11-9E78-844B1804930A}">
      <dgm:prSet/>
      <dgm:spPr/>
      <dgm:t>
        <a:bodyPr/>
        <a:lstStyle/>
        <a:p>
          <a:r>
            <a:rPr lang="en-US"/>
            <a:t>Benefits of reducing energy use</a:t>
          </a:r>
        </a:p>
      </dgm:t>
    </dgm:pt>
    <dgm:pt modelId="{25079F44-EEDF-40D8-9270-E8E447892092}" type="parTrans" cxnId="{E79A7A81-9A4F-4647-A0AB-72685A5BEFBA}">
      <dgm:prSet/>
      <dgm:spPr/>
      <dgm:t>
        <a:bodyPr/>
        <a:lstStyle/>
        <a:p>
          <a:endParaRPr lang="en-US"/>
        </a:p>
      </dgm:t>
    </dgm:pt>
    <dgm:pt modelId="{933FF2AC-6EEF-4C63-97A1-2C009A606942}" type="sibTrans" cxnId="{E79A7A81-9A4F-4647-A0AB-72685A5BEFBA}">
      <dgm:prSet/>
      <dgm:spPr/>
      <dgm:t>
        <a:bodyPr/>
        <a:lstStyle/>
        <a:p>
          <a:endParaRPr lang="en-US"/>
        </a:p>
      </dgm:t>
    </dgm:pt>
    <dgm:pt modelId="{8802405D-5B27-4766-9DCA-636C00B8E32B}">
      <dgm:prSet/>
      <dgm:spPr/>
      <dgm:t>
        <a:bodyPr/>
        <a:lstStyle/>
        <a:p>
          <a:r>
            <a:rPr lang="en-US"/>
            <a:t>Funding and business case analysis</a:t>
          </a:r>
        </a:p>
      </dgm:t>
    </dgm:pt>
    <dgm:pt modelId="{010E006B-1AC3-4E1E-8ACE-0EED9C6707BB}" type="parTrans" cxnId="{9FCF67A9-2EC7-4735-AC22-28903DEF4F90}">
      <dgm:prSet/>
      <dgm:spPr/>
      <dgm:t>
        <a:bodyPr/>
        <a:lstStyle/>
        <a:p>
          <a:endParaRPr lang="en-US"/>
        </a:p>
      </dgm:t>
    </dgm:pt>
    <dgm:pt modelId="{AC0FC05A-47EE-4AEA-877A-50DFCC943331}" type="sibTrans" cxnId="{9FCF67A9-2EC7-4735-AC22-28903DEF4F90}">
      <dgm:prSet/>
      <dgm:spPr/>
      <dgm:t>
        <a:bodyPr/>
        <a:lstStyle/>
        <a:p>
          <a:endParaRPr lang="en-US"/>
        </a:p>
      </dgm:t>
    </dgm:pt>
    <dgm:pt modelId="{2EC3073B-BA7D-45A6-8BE5-00453B8EA80D}">
      <dgm:prSet/>
      <dgm:spPr/>
      <dgm:t>
        <a:bodyPr/>
        <a:lstStyle/>
        <a:p>
          <a:r>
            <a:rPr lang="en-US"/>
            <a:t>Energy efficiency policy and procedures</a:t>
          </a:r>
        </a:p>
      </dgm:t>
    </dgm:pt>
    <dgm:pt modelId="{19E9CB33-3A26-4036-BE4B-9DEE3F427738}" type="parTrans" cxnId="{C2963012-DF1B-418D-9356-1CCED8945385}">
      <dgm:prSet/>
      <dgm:spPr/>
      <dgm:t>
        <a:bodyPr/>
        <a:lstStyle/>
        <a:p>
          <a:endParaRPr lang="en-US"/>
        </a:p>
      </dgm:t>
    </dgm:pt>
    <dgm:pt modelId="{F61EAABA-ECAE-4849-AA10-BEF59EF1B300}" type="sibTrans" cxnId="{C2963012-DF1B-418D-9356-1CCED8945385}">
      <dgm:prSet/>
      <dgm:spPr/>
      <dgm:t>
        <a:bodyPr/>
        <a:lstStyle/>
        <a:p>
          <a:endParaRPr lang="en-US"/>
        </a:p>
      </dgm:t>
    </dgm:pt>
    <dgm:pt modelId="{7D99E21D-0C8C-4314-AB2D-78D6CCEAC1C2}">
      <dgm:prSet/>
      <dgm:spPr/>
      <dgm:t>
        <a:bodyPr/>
        <a:lstStyle/>
        <a:p>
          <a:r>
            <a:rPr lang="en-US"/>
            <a:t>How-to: implementation of energy policy</a:t>
          </a:r>
        </a:p>
      </dgm:t>
    </dgm:pt>
    <dgm:pt modelId="{03308B1E-8785-4AA3-9D97-D5E02CBBF973}" type="parTrans" cxnId="{763E646F-8DE4-4DF0-BE1D-12B157775FE8}">
      <dgm:prSet/>
      <dgm:spPr/>
      <dgm:t>
        <a:bodyPr/>
        <a:lstStyle/>
        <a:p>
          <a:endParaRPr lang="en-US"/>
        </a:p>
      </dgm:t>
    </dgm:pt>
    <dgm:pt modelId="{CE7AFEB0-9DC3-4765-8B08-8A5DEC938D12}" type="sibTrans" cxnId="{763E646F-8DE4-4DF0-BE1D-12B157775FE8}">
      <dgm:prSet/>
      <dgm:spPr/>
      <dgm:t>
        <a:bodyPr/>
        <a:lstStyle/>
        <a:p>
          <a:endParaRPr lang="en-US"/>
        </a:p>
      </dgm:t>
    </dgm:pt>
    <dgm:pt modelId="{5D91F3CA-7678-4929-8A61-0AD94D47A326}">
      <dgm:prSet/>
      <dgm:spPr/>
      <dgm:t>
        <a:bodyPr/>
        <a:lstStyle/>
        <a:p>
          <a:r>
            <a:rPr lang="en-US"/>
            <a:t>Creating community-driven initiatives</a:t>
          </a:r>
        </a:p>
      </dgm:t>
    </dgm:pt>
    <dgm:pt modelId="{B831E50E-AB2E-45C8-B33F-DB2315CCA8D7}" type="parTrans" cxnId="{4B1DA6C9-C9E4-4F73-BDAA-3D243F4E2483}">
      <dgm:prSet/>
      <dgm:spPr/>
      <dgm:t>
        <a:bodyPr/>
        <a:lstStyle/>
        <a:p>
          <a:endParaRPr lang="en-US"/>
        </a:p>
      </dgm:t>
    </dgm:pt>
    <dgm:pt modelId="{ED8E573E-A5D7-4E97-8CCA-F1E0412EA258}" type="sibTrans" cxnId="{4B1DA6C9-C9E4-4F73-BDAA-3D243F4E2483}">
      <dgm:prSet/>
      <dgm:spPr/>
      <dgm:t>
        <a:bodyPr/>
        <a:lstStyle/>
        <a:p>
          <a:endParaRPr lang="en-US"/>
        </a:p>
      </dgm:t>
    </dgm:pt>
    <dgm:pt modelId="{EE19D788-8303-47AE-BFDC-30587918C9B9}" type="pres">
      <dgm:prSet presAssocID="{28BF43BE-443E-4795-B353-2508379B06DA}" presName="root" presStyleCnt="0">
        <dgm:presLayoutVars>
          <dgm:dir/>
          <dgm:resizeHandles val="exact"/>
        </dgm:presLayoutVars>
      </dgm:prSet>
      <dgm:spPr/>
    </dgm:pt>
    <dgm:pt modelId="{0FB0C5CC-5BEC-4A65-8CD3-52B9F1EAA33D}" type="pres">
      <dgm:prSet presAssocID="{A293D9AF-E90F-444E-898C-95380714179E}" presName="compNode" presStyleCnt="0"/>
      <dgm:spPr/>
    </dgm:pt>
    <dgm:pt modelId="{A41C0085-CB52-4B04-A4A4-A7AB229A13A3}" type="pres">
      <dgm:prSet presAssocID="{A293D9AF-E90F-444E-898C-95380714179E}" presName="bgRect" presStyleLbl="bgShp" presStyleIdx="0" presStyleCnt="6"/>
      <dgm:spPr/>
    </dgm:pt>
    <dgm:pt modelId="{2957819F-5D7F-423E-BC0A-E708F46EC258}" type="pres">
      <dgm:prSet presAssocID="{A293D9AF-E90F-444E-898C-95380714179E}"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tom"/>
        </a:ext>
      </dgm:extLst>
    </dgm:pt>
    <dgm:pt modelId="{0A91694A-14D9-47F1-9A91-78337E98DA0B}" type="pres">
      <dgm:prSet presAssocID="{A293D9AF-E90F-444E-898C-95380714179E}" presName="spaceRect" presStyleCnt="0"/>
      <dgm:spPr/>
    </dgm:pt>
    <dgm:pt modelId="{10272A00-691A-46C8-9063-9F078AEBA881}" type="pres">
      <dgm:prSet presAssocID="{A293D9AF-E90F-444E-898C-95380714179E}" presName="parTx" presStyleLbl="revTx" presStyleIdx="0" presStyleCnt="6">
        <dgm:presLayoutVars>
          <dgm:chMax val="0"/>
          <dgm:chPref val="0"/>
        </dgm:presLayoutVars>
      </dgm:prSet>
      <dgm:spPr/>
    </dgm:pt>
    <dgm:pt modelId="{7B031DAF-27FF-48EF-8F3B-E907362A0944}" type="pres">
      <dgm:prSet presAssocID="{B140C41C-7EA7-48AD-A142-0AB9AE0DE509}" presName="sibTrans" presStyleCnt="0"/>
      <dgm:spPr/>
    </dgm:pt>
    <dgm:pt modelId="{579947C4-E0C2-4C8D-93CF-467C292E465C}" type="pres">
      <dgm:prSet presAssocID="{02BB2486-CBE3-4B11-9E78-844B1804930A}" presName="compNode" presStyleCnt="0"/>
      <dgm:spPr/>
    </dgm:pt>
    <dgm:pt modelId="{BB52F35F-33E4-4DF9-BCDB-DA7EE9D53912}" type="pres">
      <dgm:prSet presAssocID="{02BB2486-CBE3-4B11-9E78-844B1804930A}" presName="bgRect" presStyleLbl="bgShp" presStyleIdx="1" presStyleCnt="6"/>
      <dgm:spPr/>
    </dgm:pt>
    <dgm:pt modelId="{23D3C3A9-71B5-40F6-A1AE-BBC4352D8B31}" type="pres">
      <dgm:prSet presAssocID="{02BB2486-CBE3-4B11-9E78-844B1804930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bulb"/>
        </a:ext>
      </dgm:extLst>
    </dgm:pt>
    <dgm:pt modelId="{2C787EDE-1496-4209-AC97-37B3AC7CA35E}" type="pres">
      <dgm:prSet presAssocID="{02BB2486-CBE3-4B11-9E78-844B1804930A}" presName="spaceRect" presStyleCnt="0"/>
      <dgm:spPr/>
    </dgm:pt>
    <dgm:pt modelId="{96F55AF8-0D8D-449A-BAF8-11D7480726BF}" type="pres">
      <dgm:prSet presAssocID="{02BB2486-CBE3-4B11-9E78-844B1804930A}" presName="parTx" presStyleLbl="revTx" presStyleIdx="1" presStyleCnt="6">
        <dgm:presLayoutVars>
          <dgm:chMax val="0"/>
          <dgm:chPref val="0"/>
        </dgm:presLayoutVars>
      </dgm:prSet>
      <dgm:spPr/>
    </dgm:pt>
    <dgm:pt modelId="{9F3B4921-A484-42C1-8896-FE4B539010F5}" type="pres">
      <dgm:prSet presAssocID="{933FF2AC-6EEF-4C63-97A1-2C009A606942}" presName="sibTrans" presStyleCnt="0"/>
      <dgm:spPr/>
    </dgm:pt>
    <dgm:pt modelId="{35C04E53-1B3E-432F-94F8-67F232F7DF04}" type="pres">
      <dgm:prSet presAssocID="{8802405D-5B27-4766-9DCA-636C00B8E32B}" presName="compNode" presStyleCnt="0"/>
      <dgm:spPr/>
    </dgm:pt>
    <dgm:pt modelId="{B91D47C3-5E5B-41C3-9255-73F9B2899AA3}" type="pres">
      <dgm:prSet presAssocID="{8802405D-5B27-4766-9DCA-636C00B8E32B}" presName="bgRect" presStyleLbl="bgShp" presStyleIdx="2" presStyleCnt="6"/>
      <dgm:spPr/>
    </dgm:pt>
    <dgm:pt modelId="{9E963997-E890-470A-827A-48FF59D9DA0A}" type="pres">
      <dgm:prSet presAssocID="{8802405D-5B27-4766-9DCA-636C00B8E32B}"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E85D512F-37F5-497D-AE28-9DF9340EF484}" type="pres">
      <dgm:prSet presAssocID="{8802405D-5B27-4766-9DCA-636C00B8E32B}" presName="spaceRect" presStyleCnt="0"/>
      <dgm:spPr/>
    </dgm:pt>
    <dgm:pt modelId="{8E26D540-3587-429D-95B1-9AB2D3287B5F}" type="pres">
      <dgm:prSet presAssocID="{8802405D-5B27-4766-9DCA-636C00B8E32B}" presName="parTx" presStyleLbl="revTx" presStyleIdx="2" presStyleCnt="6">
        <dgm:presLayoutVars>
          <dgm:chMax val="0"/>
          <dgm:chPref val="0"/>
        </dgm:presLayoutVars>
      </dgm:prSet>
      <dgm:spPr/>
    </dgm:pt>
    <dgm:pt modelId="{AB4F7A40-A22B-4C1C-8203-2E046C1F43BA}" type="pres">
      <dgm:prSet presAssocID="{AC0FC05A-47EE-4AEA-877A-50DFCC943331}" presName="sibTrans" presStyleCnt="0"/>
      <dgm:spPr/>
    </dgm:pt>
    <dgm:pt modelId="{DB456730-6DF1-4BBD-AD28-494E9E7142AC}" type="pres">
      <dgm:prSet presAssocID="{2EC3073B-BA7D-45A6-8BE5-00453B8EA80D}" presName="compNode" presStyleCnt="0"/>
      <dgm:spPr/>
    </dgm:pt>
    <dgm:pt modelId="{22405FBB-4848-4DE9-A6C3-1B14B12A5CE4}" type="pres">
      <dgm:prSet presAssocID="{2EC3073B-BA7D-45A6-8BE5-00453B8EA80D}" presName="bgRect" presStyleLbl="bgShp" presStyleIdx="3" presStyleCnt="6"/>
      <dgm:spPr/>
    </dgm:pt>
    <dgm:pt modelId="{2AFE7BD9-3B1B-4DC5-AA0F-3E8DC588927F}" type="pres">
      <dgm:prSet presAssocID="{2EC3073B-BA7D-45A6-8BE5-00453B8EA80D}"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 List"/>
        </a:ext>
      </dgm:extLst>
    </dgm:pt>
    <dgm:pt modelId="{2536F2FF-66D7-43A1-A351-1F3382C60D27}" type="pres">
      <dgm:prSet presAssocID="{2EC3073B-BA7D-45A6-8BE5-00453B8EA80D}" presName="spaceRect" presStyleCnt="0"/>
      <dgm:spPr/>
    </dgm:pt>
    <dgm:pt modelId="{48B22288-E999-4E7E-8DC0-6F83C2AB5263}" type="pres">
      <dgm:prSet presAssocID="{2EC3073B-BA7D-45A6-8BE5-00453B8EA80D}" presName="parTx" presStyleLbl="revTx" presStyleIdx="3" presStyleCnt="6">
        <dgm:presLayoutVars>
          <dgm:chMax val="0"/>
          <dgm:chPref val="0"/>
        </dgm:presLayoutVars>
      </dgm:prSet>
      <dgm:spPr/>
    </dgm:pt>
    <dgm:pt modelId="{36F2106A-53E6-46AB-8A52-3018356B6B1E}" type="pres">
      <dgm:prSet presAssocID="{F61EAABA-ECAE-4849-AA10-BEF59EF1B300}" presName="sibTrans" presStyleCnt="0"/>
      <dgm:spPr/>
    </dgm:pt>
    <dgm:pt modelId="{A69CFB53-5D9A-4CE4-9980-E702588DBE8D}" type="pres">
      <dgm:prSet presAssocID="{7D99E21D-0C8C-4314-AB2D-78D6CCEAC1C2}" presName="compNode" presStyleCnt="0"/>
      <dgm:spPr/>
    </dgm:pt>
    <dgm:pt modelId="{1EE6D04A-A351-427C-8019-143A2C2850F4}" type="pres">
      <dgm:prSet presAssocID="{7D99E21D-0C8C-4314-AB2D-78D6CCEAC1C2}" presName="bgRect" presStyleLbl="bgShp" presStyleIdx="4" presStyleCnt="6"/>
      <dgm:spPr/>
    </dgm:pt>
    <dgm:pt modelId="{45F97A98-BCF7-4D9A-A74B-37900A46B515}" type="pres">
      <dgm:prSet presAssocID="{7D99E21D-0C8C-4314-AB2D-78D6CCEAC1C2}"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ight Bulb and Gear"/>
        </a:ext>
      </dgm:extLst>
    </dgm:pt>
    <dgm:pt modelId="{9872F08F-A759-44CE-8744-763A06A73D6D}" type="pres">
      <dgm:prSet presAssocID="{7D99E21D-0C8C-4314-AB2D-78D6CCEAC1C2}" presName="spaceRect" presStyleCnt="0"/>
      <dgm:spPr/>
    </dgm:pt>
    <dgm:pt modelId="{633FAB99-2D97-4FB2-8BFC-85895F5E4BC2}" type="pres">
      <dgm:prSet presAssocID="{7D99E21D-0C8C-4314-AB2D-78D6CCEAC1C2}" presName="parTx" presStyleLbl="revTx" presStyleIdx="4" presStyleCnt="6">
        <dgm:presLayoutVars>
          <dgm:chMax val="0"/>
          <dgm:chPref val="0"/>
        </dgm:presLayoutVars>
      </dgm:prSet>
      <dgm:spPr/>
    </dgm:pt>
    <dgm:pt modelId="{2BE317A5-329A-4C56-B583-308ADDA84471}" type="pres">
      <dgm:prSet presAssocID="{CE7AFEB0-9DC3-4765-8B08-8A5DEC938D12}" presName="sibTrans" presStyleCnt="0"/>
      <dgm:spPr/>
    </dgm:pt>
    <dgm:pt modelId="{1C034814-720D-428A-80C4-3A074433A2F2}" type="pres">
      <dgm:prSet presAssocID="{5D91F3CA-7678-4929-8A61-0AD94D47A326}" presName="compNode" presStyleCnt="0"/>
      <dgm:spPr/>
    </dgm:pt>
    <dgm:pt modelId="{4449F7E3-3BE5-411B-AC4E-E8A7BAFCC77C}" type="pres">
      <dgm:prSet presAssocID="{5D91F3CA-7678-4929-8A61-0AD94D47A326}" presName="bgRect" presStyleLbl="bgShp" presStyleIdx="5" presStyleCnt="6"/>
      <dgm:spPr/>
    </dgm:pt>
    <dgm:pt modelId="{50C7781C-B7E5-46AD-95D8-A3737AD6651C}" type="pres">
      <dgm:prSet presAssocID="{5D91F3CA-7678-4929-8A61-0AD94D47A32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Group"/>
        </a:ext>
      </dgm:extLst>
    </dgm:pt>
    <dgm:pt modelId="{A6394DA1-5F0D-421B-9FBA-FBD737778E5A}" type="pres">
      <dgm:prSet presAssocID="{5D91F3CA-7678-4929-8A61-0AD94D47A326}" presName="spaceRect" presStyleCnt="0"/>
      <dgm:spPr/>
    </dgm:pt>
    <dgm:pt modelId="{9204E35D-35AD-4280-B462-4BDA42662DFD}" type="pres">
      <dgm:prSet presAssocID="{5D91F3CA-7678-4929-8A61-0AD94D47A326}" presName="parTx" presStyleLbl="revTx" presStyleIdx="5" presStyleCnt="6">
        <dgm:presLayoutVars>
          <dgm:chMax val="0"/>
          <dgm:chPref val="0"/>
        </dgm:presLayoutVars>
      </dgm:prSet>
      <dgm:spPr/>
    </dgm:pt>
  </dgm:ptLst>
  <dgm:cxnLst>
    <dgm:cxn modelId="{C2963012-DF1B-418D-9356-1CCED8945385}" srcId="{28BF43BE-443E-4795-B353-2508379B06DA}" destId="{2EC3073B-BA7D-45A6-8BE5-00453B8EA80D}" srcOrd="3" destOrd="0" parTransId="{19E9CB33-3A26-4036-BE4B-9DEE3F427738}" sibTransId="{F61EAABA-ECAE-4849-AA10-BEF59EF1B300}"/>
    <dgm:cxn modelId="{F2D93E4E-653C-4E8C-9073-3DD646C81000}" type="presOf" srcId="{A293D9AF-E90F-444E-898C-95380714179E}" destId="{10272A00-691A-46C8-9063-9F078AEBA881}" srcOrd="0" destOrd="0" presId="urn:microsoft.com/office/officeart/2018/2/layout/IconVerticalSolidList"/>
    <dgm:cxn modelId="{763E646F-8DE4-4DF0-BE1D-12B157775FE8}" srcId="{28BF43BE-443E-4795-B353-2508379B06DA}" destId="{7D99E21D-0C8C-4314-AB2D-78D6CCEAC1C2}" srcOrd="4" destOrd="0" parTransId="{03308B1E-8785-4AA3-9D97-D5E02CBBF973}" sibTransId="{CE7AFEB0-9DC3-4765-8B08-8A5DEC938D12}"/>
    <dgm:cxn modelId="{5246385A-4782-4729-82F6-A865D479D1D5}" type="presOf" srcId="{7D99E21D-0C8C-4314-AB2D-78D6CCEAC1C2}" destId="{633FAB99-2D97-4FB2-8BFC-85895F5E4BC2}" srcOrd="0" destOrd="0" presId="urn:microsoft.com/office/officeart/2018/2/layout/IconVerticalSolidList"/>
    <dgm:cxn modelId="{E79A7A81-9A4F-4647-A0AB-72685A5BEFBA}" srcId="{28BF43BE-443E-4795-B353-2508379B06DA}" destId="{02BB2486-CBE3-4B11-9E78-844B1804930A}" srcOrd="1" destOrd="0" parTransId="{25079F44-EEDF-40D8-9270-E8E447892092}" sibTransId="{933FF2AC-6EEF-4C63-97A1-2C009A606942}"/>
    <dgm:cxn modelId="{A985ADA0-1B94-474C-A9E6-4ACF8DA03A6D}" type="presOf" srcId="{5D91F3CA-7678-4929-8A61-0AD94D47A326}" destId="{9204E35D-35AD-4280-B462-4BDA42662DFD}" srcOrd="0" destOrd="0" presId="urn:microsoft.com/office/officeart/2018/2/layout/IconVerticalSolidList"/>
    <dgm:cxn modelId="{9FCF67A9-2EC7-4735-AC22-28903DEF4F90}" srcId="{28BF43BE-443E-4795-B353-2508379B06DA}" destId="{8802405D-5B27-4766-9DCA-636C00B8E32B}" srcOrd="2" destOrd="0" parTransId="{010E006B-1AC3-4E1E-8ACE-0EED9C6707BB}" sibTransId="{AC0FC05A-47EE-4AEA-877A-50DFCC943331}"/>
    <dgm:cxn modelId="{E7A624B7-DD89-47E0-A990-01CEF764AAE0}" type="presOf" srcId="{02BB2486-CBE3-4B11-9E78-844B1804930A}" destId="{96F55AF8-0D8D-449A-BAF8-11D7480726BF}" srcOrd="0" destOrd="0" presId="urn:microsoft.com/office/officeart/2018/2/layout/IconVerticalSolidList"/>
    <dgm:cxn modelId="{4B1DA6C9-C9E4-4F73-BDAA-3D243F4E2483}" srcId="{28BF43BE-443E-4795-B353-2508379B06DA}" destId="{5D91F3CA-7678-4929-8A61-0AD94D47A326}" srcOrd="5" destOrd="0" parTransId="{B831E50E-AB2E-45C8-B33F-DB2315CCA8D7}" sibTransId="{ED8E573E-A5D7-4E97-8CCA-F1E0412EA258}"/>
    <dgm:cxn modelId="{2D9C38DB-A268-4703-A6B5-75BBB41956D7}" type="presOf" srcId="{8802405D-5B27-4766-9DCA-636C00B8E32B}" destId="{8E26D540-3587-429D-95B1-9AB2D3287B5F}" srcOrd="0" destOrd="0" presId="urn:microsoft.com/office/officeart/2018/2/layout/IconVerticalSolidList"/>
    <dgm:cxn modelId="{6A1DB3DC-4531-4F44-909B-7E426A89FFD3}" type="presOf" srcId="{28BF43BE-443E-4795-B353-2508379B06DA}" destId="{EE19D788-8303-47AE-BFDC-30587918C9B9}" srcOrd="0" destOrd="0" presId="urn:microsoft.com/office/officeart/2018/2/layout/IconVerticalSolidList"/>
    <dgm:cxn modelId="{36156DE5-08ED-4D86-BA34-5277472FE421}" type="presOf" srcId="{2EC3073B-BA7D-45A6-8BE5-00453B8EA80D}" destId="{48B22288-E999-4E7E-8DC0-6F83C2AB5263}" srcOrd="0" destOrd="0" presId="urn:microsoft.com/office/officeart/2018/2/layout/IconVerticalSolidList"/>
    <dgm:cxn modelId="{5C5E4BE6-041E-4C3D-8307-6766E41CE730}" srcId="{28BF43BE-443E-4795-B353-2508379B06DA}" destId="{A293D9AF-E90F-444E-898C-95380714179E}" srcOrd="0" destOrd="0" parTransId="{02D41B89-9BCC-4DF3-BDA0-75A2F413FD83}" sibTransId="{B140C41C-7EA7-48AD-A142-0AB9AE0DE509}"/>
    <dgm:cxn modelId="{35DB666C-817F-4A47-A29E-C52B917E5D2A}" type="presParOf" srcId="{EE19D788-8303-47AE-BFDC-30587918C9B9}" destId="{0FB0C5CC-5BEC-4A65-8CD3-52B9F1EAA33D}" srcOrd="0" destOrd="0" presId="urn:microsoft.com/office/officeart/2018/2/layout/IconVerticalSolidList"/>
    <dgm:cxn modelId="{A75F8BCD-3A86-4FE6-82F3-B15618E403B5}" type="presParOf" srcId="{0FB0C5CC-5BEC-4A65-8CD3-52B9F1EAA33D}" destId="{A41C0085-CB52-4B04-A4A4-A7AB229A13A3}" srcOrd="0" destOrd="0" presId="urn:microsoft.com/office/officeart/2018/2/layout/IconVerticalSolidList"/>
    <dgm:cxn modelId="{483A6C5D-2474-4432-BC74-638A82D8D0E1}" type="presParOf" srcId="{0FB0C5CC-5BEC-4A65-8CD3-52B9F1EAA33D}" destId="{2957819F-5D7F-423E-BC0A-E708F46EC258}" srcOrd="1" destOrd="0" presId="urn:microsoft.com/office/officeart/2018/2/layout/IconVerticalSolidList"/>
    <dgm:cxn modelId="{6253845D-8AA7-4568-B0ED-3463FF408EDE}" type="presParOf" srcId="{0FB0C5CC-5BEC-4A65-8CD3-52B9F1EAA33D}" destId="{0A91694A-14D9-47F1-9A91-78337E98DA0B}" srcOrd="2" destOrd="0" presId="urn:microsoft.com/office/officeart/2018/2/layout/IconVerticalSolidList"/>
    <dgm:cxn modelId="{F65EFF7F-E383-46F7-91FB-F0F925EE437A}" type="presParOf" srcId="{0FB0C5CC-5BEC-4A65-8CD3-52B9F1EAA33D}" destId="{10272A00-691A-46C8-9063-9F078AEBA881}" srcOrd="3" destOrd="0" presId="urn:microsoft.com/office/officeart/2018/2/layout/IconVerticalSolidList"/>
    <dgm:cxn modelId="{8FE2859F-2BAC-417E-A6ED-38751B5A804C}" type="presParOf" srcId="{EE19D788-8303-47AE-BFDC-30587918C9B9}" destId="{7B031DAF-27FF-48EF-8F3B-E907362A0944}" srcOrd="1" destOrd="0" presId="urn:microsoft.com/office/officeart/2018/2/layout/IconVerticalSolidList"/>
    <dgm:cxn modelId="{6C6A17B4-ADAA-48CA-AD94-7FCAE1740DE7}" type="presParOf" srcId="{EE19D788-8303-47AE-BFDC-30587918C9B9}" destId="{579947C4-E0C2-4C8D-93CF-467C292E465C}" srcOrd="2" destOrd="0" presId="urn:microsoft.com/office/officeart/2018/2/layout/IconVerticalSolidList"/>
    <dgm:cxn modelId="{B049523D-34F1-4138-85E3-573F6A88D369}" type="presParOf" srcId="{579947C4-E0C2-4C8D-93CF-467C292E465C}" destId="{BB52F35F-33E4-4DF9-BCDB-DA7EE9D53912}" srcOrd="0" destOrd="0" presId="urn:microsoft.com/office/officeart/2018/2/layout/IconVerticalSolidList"/>
    <dgm:cxn modelId="{D8C76F32-A299-47E4-AC4F-590AFC4D47D2}" type="presParOf" srcId="{579947C4-E0C2-4C8D-93CF-467C292E465C}" destId="{23D3C3A9-71B5-40F6-A1AE-BBC4352D8B31}" srcOrd="1" destOrd="0" presId="urn:microsoft.com/office/officeart/2018/2/layout/IconVerticalSolidList"/>
    <dgm:cxn modelId="{65A17CFE-C7DB-42DD-9E71-9076C2453DFE}" type="presParOf" srcId="{579947C4-E0C2-4C8D-93CF-467C292E465C}" destId="{2C787EDE-1496-4209-AC97-37B3AC7CA35E}" srcOrd="2" destOrd="0" presId="urn:microsoft.com/office/officeart/2018/2/layout/IconVerticalSolidList"/>
    <dgm:cxn modelId="{33959110-E865-4589-BFF7-A8FB3B727209}" type="presParOf" srcId="{579947C4-E0C2-4C8D-93CF-467C292E465C}" destId="{96F55AF8-0D8D-449A-BAF8-11D7480726BF}" srcOrd="3" destOrd="0" presId="urn:microsoft.com/office/officeart/2018/2/layout/IconVerticalSolidList"/>
    <dgm:cxn modelId="{1300D272-EB83-47A9-B9D6-1B329F110AEC}" type="presParOf" srcId="{EE19D788-8303-47AE-BFDC-30587918C9B9}" destId="{9F3B4921-A484-42C1-8896-FE4B539010F5}" srcOrd="3" destOrd="0" presId="urn:microsoft.com/office/officeart/2018/2/layout/IconVerticalSolidList"/>
    <dgm:cxn modelId="{66C31ACF-0785-4D74-B5AF-BE55D207A75C}" type="presParOf" srcId="{EE19D788-8303-47AE-BFDC-30587918C9B9}" destId="{35C04E53-1B3E-432F-94F8-67F232F7DF04}" srcOrd="4" destOrd="0" presId="urn:microsoft.com/office/officeart/2018/2/layout/IconVerticalSolidList"/>
    <dgm:cxn modelId="{432A0F46-FED8-49F5-8F8A-A7AD23B04E70}" type="presParOf" srcId="{35C04E53-1B3E-432F-94F8-67F232F7DF04}" destId="{B91D47C3-5E5B-41C3-9255-73F9B2899AA3}" srcOrd="0" destOrd="0" presId="urn:microsoft.com/office/officeart/2018/2/layout/IconVerticalSolidList"/>
    <dgm:cxn modelId="{B9E2E6A4-0AA0-4962-B63F-744D5C2BD4F6}" type="presParOf" srcId="{35C04E53-1B3E-432F-94F8-67F232F7DF04}" destId="{9E963997-E890-470A-827A-48FF59D9DA0A}" srcOrd="1" destOrd="0" presId="urn:microsoft.com/office/officeart/2018/2/layout/IconVerticalSolidList"/>
    <dgm:cxn modelId="{B5F80E7E-E7DF-43FC-9FE2-6FC724DFFDBF}" type="presParOf" srcId="{35C04E53-1B3E-432F-94F8-67F232F7DF04}" destId="{E85D512F-37F5-497D-AE28-9DF9340EF484}" srcOrd="2" destOrd="0" presId="urn:microsoft.com/office/officeart/2018/2/layout/IconVerticalSolidList"/>
    <dgm:cxn modelId="{75A4CC4A-62F8-49E9-B5A3-4723B75676BF}" type="presParOf" srcId="{35C04E53-1B3E-432F-94F8-67F232F7DF04}" destId="{8E26D540-3587-429D-95B1-9AB2D3287B5F}" srcOrd="3" destOrd="0" presId="urn:microsoft.com/office/officeart/2018/2/layout/IconVerticalSolidList"/>
    <dgm:cxn modelId="{F4338D71-7231-4A8B-837D-2914E84E29E8}" type="presParOf" srcId="{EE19D788-8303-47AE-BFDC-30587918C9B9}" destId="{AB4F7A40-A22B-4C1C-8203-2E046C1F43BA}" srcOrd="5" destOrd="0" presId="urn:microsoft.com/office/officeart/2018/2/layout/IconVerticalSolidList"/>
    <dgm:cxn modelId="{1C1440C9-95FE-4DBE-AAB9-0C0092CEC472}" type="presParOf" srcId="{EE19D788-8303-47AE-BFDC-30587918C9B9}" destId="{DB456730-6DF1-4BBD-AD28-494E9E7142AC}" srcOrd="6" destOrd="0" presId="urn:microsoft.com/office/officeart/2018/2/layout/IconVerticalSolidList"/>
    <dgm:cxn modelId="{C57A38CA-1101-4BBB-B3CA-5A872E9D4CA2}" type="presParOf" srcId="{DB456730-6DF1-4BBD-AD28-494E9E7142AC}" destId="{22405FBB-4848-4DE9-A6C3-1B14B12A5CE4}" srcOrd="0" destOrd="0" presId="urn:microsoft.com/office/officeart/2018/2/layout/IconVerticalSolidList"/>
    <dgm:cxn modelId="{E829EAE1-703B-4175-931D-0E16FC0D15A6}" type="presParOf" srcId="{DB456730-6DF1-4BBD-AD28-494E9E7142AC}" destId="{2AFE7BD9-3B1B-4DC5-AA0F-3E8DC588927F}" srcOrd="1" destOrd="0" presId="urn:microsoft.com/office/officeart/2018/2/layout/IconVerticalSolidList"/>
    <dgm:cxn modelId="{52553C57-C976-4D70-8FCA-DCD91D9992A1}" type="presParOf" srcId="{DB456730-6DF1-4BBD-AD28-494E9E7142AC}" destId="{2536F2FF-66D7-43A1-A351-1F3382C60D27}" srcOrd="2" destOrd="0" presId="urn:microsoft.com/office/officeart/2018/2/layout/IconVerticalSolidList"/>
    <dgm:cxn modelId="{0A09943B-5DE7-48F6-98A8-2704DDE66630}" type="presParOf" srcId="{DB456730-6DF1-4BBD-AD28-494E9E7142AC}" destId="{48B22288-E999-4E7E-8DC0-6F83C2AB5263}" srcOrd="3" destOrd="0" presId="urn:microsoft.com/office/officeart/2018/2/layout/IconVerticalSolidList"/>
    <dgm:cxn modelId="{9BE96DAE-2564-4D6C-B6AA-57B34AB65E19}" type="presParOf" srcId="{EE19D788-8303-47AE-BFDC-30587918C9B9}" destId="{36F2106A-53E6-46AB-8A52-3018356B6B1E}" srcOrd="7" destOrd="0" presId="urn:microsoft.com/office/officeart/2018/2/layout/IconVerticalSolidList"/>
    <dgm:cxn modelId="{F5BAAC3F-2AE9-4926-8D5E-34451A8BAD50}" type="presParOf" srcId="{EE19D788-8303-47AE-BFDC-30587918C9B9}" destId="{A69CFB53-5D9A-4CE4-9980-E702588DBE8D}" srcOrd="8" destOrd="0" presId="urn:microsoft.com/office/officeart/2018/2/layout/IconVerticalSolidList"/>
    <dgm:cxn modelId="{F03CB3AC-6685-465C-BEA0-A40D466B9C31}" type="presParOf" srcId="{A69CFB53-5D9A-4CE4-9980-E702588DBE8D}" destId="{1EE6D04A-A351-427C-8019-143A2C2850F4}" srcOrd="0" destOrd="0" presId="urn:microsoft.com/office/officeart/2018/2/layout/IconVerticalSolidList"/>
    <dgm:cxn modelId="{EDF7D5E7-1CCB-4E17-9A70-4FD05522D66D}" type="presParOf" srcId="{A69CFB53-5D9A-4CE4-9980-E702588DBE8D}" destId="{45F97A98-BCF7-4D9A-A74B-37900A46B515}" srcOrd="1" destOrd="0" presId="urn:microsoft.com/office/officeart/2018/2/layout/IconVerticalSolidList"/>
    <dgm:cxn modelId="{0B60E077-C3F7-4615-82CE-1A6C5FEC907E}" type="presParOf" srcId="{A69CFB53-5D9A-4CE4-9980-E702588DBE8D}" destId="{9872F08F-A759-44CE-8744-763A06A73D6D}" srcOrd="2" destOrd="0" presId="urn:microsoft.com/office/officeart/2018/2/layout/IconVerticalSolidList"/>
    <dgm:cxn modelId="{AA0D0D48-1783-49E7-BF04-FC0D5A323D6D}" type="presParOf" srcId="{A69CFB53-5D9A-4CE4-9980-E702588DBE8D}" destId="{633FAB99-2D97-4FB2-8BFC-85895F5E4BC2}" srcOrd="3" destOrd="0" presId="urn:microsoft.com/office/officeart/2018/2/layout/IconVerticalSolidList"/>
    <dgm:cxn modelId="{A0835035-6972-40E7-B422-C404C9462765}" type="presParOf" srcId="{EE19D788-8303-47AE-BFDC-30587918C9B9}" destId="{2BE317A5-329A-4C56-B583-308ADDA84471}" srcOrd="9" destOrd="0" presId="urn:microsoft.com/office/officeart/2018/2/layout/IconVerticalSolidList"/>
    <dgm:cxn modelId="{4AC4EBD1-D256-48B8-B930-E65102C40E3F}" type="presParOf" srcId="{EE19D788-8303-47AE-BFDC-30587918C9B9}" destId="{1C034814-720D-428A-80C4-3A074433A2F2}" srcOrd="10" destOrd="0" presId="urn:microsoft.com/office/officeart/2018/2/layout/IconVerticalSolidList"/>
    <dgm:cxn modelId="{15DB0C97-D17C-4216-8161-1034E01AC164}" type="presParOf" srcId="{1C034814-720D-428A-80C4-3A074433A2F2}" destId="{4449F7E3-3BE5-411B-AC4E-E8A7BAFCC77C}" srcOrd="0" destOrd="0" presId="urn:microsoft.com/office/officeart/2018/2/layout/IconVerticalSolidList"/>
    <dgm:cxn modelId="{2B11F102-2FC9-450F-B32C-26256A7B1117}" type="presParOf" srcId="{1C034814-720D-428A-80C4-3A074433A2F2}" destId="{50C7781C-B7E5-46AD-95D8-A3737AD6651C}" srcOrd="1" destOrd="0" presId="urn:microsoft.com/office/officeart/2018/2/layout/IconVerticalSolidList"/>
    <dgm:cxn modelId="{FDCD4224-C5C3-493E-A816-5C40391646A0}" type="presParOf" srcId="{1C034814-720D-428A-80C4-3A074433A2F2}" destId="{A6394DA1-5F0D-421B-9FBA-FBD737778E5A}" srcOrd="2" destOrd="0" presId="urn:microsoft.com/office/officeart/2018/2/layout/IconVerticalSolidList"/>
    <dgm:cxn modelId="{AA5C944F-3166-4875-B49A-FE37B6A3D76C}" type="presParOf" srcId="{1C034814-720D-428A-80C4-3A074433A2F2}" destId="{9204E35D-35AD-4280-B462-4BDA42662DF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BCBE7D-00EF-4127-AA3B-8CBD1DBE5C3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83D500F-4F8A-41C3-BDE3-F1DC72E7B5F7}">
      <dgm:prSet/>
      <dgm:spPr/>
      <dgm:t>
        <a:bodyPr/>
        <a:lstStyle/>
        <a:p>
          <a:r>
            <a:rPr lang="en-US"/>
            <a:t>The energy supply in &lt;insert community&gt; comes from:</a:t>
          </a:r>
        </a:p>
      </dgm:t>
    </dgm:pt>
    <dgm:pt modelId="{6E3144CF-BEF9-4114-803B-F9ABE1819FCC}" type="parTrans" cxnId="{5C453156-5846-4A0C-A6E1-ED7828654A6C}">
      <dgm:prSet/>
      <dgm:spPr/>
      <dgm:t>
        <a:bodyPr/>
        <a:lstStyle/>
        <a:p>
          <a:endParaRPr lang="en-US"/>
        </a:p>
      </dgm:t>
    </dgm:pt>
    <dgm:pt modelId="{A65CC5B4-74C8-4437-9E3F-C7157FE6A7D1}" type="sibTrans" cxnId="{5C453156-5846-4A0C-A6E1-ED7828654A6C}">
      <dgm:prSet/>
      <dgm:spPr/>
      <dgm:t>
        <a:bodyPr/>
        <a:lstStyle/>
        <a:p>
          <a:endParaRPr lang="en-US"/>
        </a:p>
      </dgm:t>
    </dgm:pt>
    <dgm:pt modelId="{14EED5A9-EE78-40A5-88F3-62628FDA888D}">
      <dgm:prSet/>
      <dgm:spPr/>
      <dgm:t>
        <a:bodyPr/>
        <a:lstStyle/>
        <a:p>
          <a:r>
            <a:rPr lang="en-US"/>
            <a:t>Natural gas </a:t>
          </a:r>
        </a:p>
      </dgm:t>
    </dgm:pt>
    <dgm:pt modelId="{52A45896-589A-4074-A71E-24DF0298638B}" type="parTrans" cxnId="{3A832A8F-DF35-4B50-8265-9DFC124ECDC8}">
      <dgm:prSet/>
      <dgm:spPr/>
      <dgm:t>
        <a:bodyPr/>
        <a:lstStyle/>
        <a:p>
          <a:endParaRPr lang="en-US"/>
        </a:p>
      </dgm:t>
    </dgm:pt>
    <dgm:pt modelId="{46E1DCEC-F540-4F6A-8418-1BB808258AE1}" type="sibTrans" cxnId="{3A832A8F-DF35-4B50-8265-9DFC124ECDC8}">
      <dgm:prSet/>
      <dgm:spPr/>
      <dgm:t>
        <a:bodyPr/>
        <a:lstStyle/>
        <a:p>
          <a:endParaRPr lang="en-US"/>
        </a:p>
      </dgm:t>
    </dgm:pt>
    <dgm:pt modelId="{1337A2B0-B7C6-45EE-9968-E86889E9B899}">
      <dgm:prSet/>
      <dgm:spPr/>
      <dgm:t>
        <a:bodyPr/>
        <a:lstStyle/>
        <a:p>
          <a:r>
            <a:rPr lang="en-US" dirty="0"/>
            <a:t>Typically found above petroleum resources</a:t>
          </a:r>
        </a:p>
      </dgm:t>
    </dgm:pt>
    <dgm:pt modelId="{FE656237-0689-423C-A3C6-95829B521F4C}" type="parTrans" cxnId="{DF218018-8CB8-4842-9F96-55C258289C32}">
      <dgm:prSet/>
      <dgm:spPr/>
      <dgm:t>
        <a:bodyPr/>
        <a:lstStyle/>
        <a:p>
          <a:endParaRPr lang="en-US"/>
        </a:p>
      </dgm:t>
    </dgm:pt>
    <dgm:pt modelId="{098D2B84-D510-421A-B897-638BA54F1F70}" type="sibTrans" cxnId="{DF218018-8CB8-4842-9F96-55C258289C32}">
      <dgm:prSet/>
      <dgm:spPr/>
      <dgm:t>
        <a:bodyPr/>
        <a:lstStyle/>
        <a:p>
          <a:endParaRPr lang="en-US"/>
        </a:p>
      </dgm:t>
    </dgm:pt>
    <dgm:pt modelId="{833347FA-6321-40B2-BF07-3C4C0641C073}">
      <dgm:prSet/>
      <dgm:spPr/>
      <dgm:t>
        <a:bodyPr/>
        <a:lstStyle/>
        <a:p>
          <a:r>
            <a:rPr lang="en-US"/>
            <a:t>Propane </a:t>
          </a:r>
        </a:p>
      </dgm:t>
    </dgm:pt>
    <dgm:pt modelId="{8AA1BB9E-7DEF-4571-8FB2-2B5571C4B3E1}" type="parTrans" cxnId="{2EEA20AE-8BB3-4FE4-B8F0-24FA1911FD3B}">
      <dgm:prSet/>
      <dgm:spPr/>
      <dgm:t>
        <a:bodyPr/>
        <a:lstStyle/>
        <a:p>
          <a:endParaRPr lang="en-US"/>
        </a:p>
      </dgm:t>
    </dgm:pt>
    <dgm:pt modelId="{C36FAA85-CEEA-4EB3-B4C3-E480ADAFE27B}" type="sibTrans" cxnId="{2EEA20AE-8BB3-4FE4-B8F0-24FA1911FD3B}">
      <dgm:prSet/>
      <dgm:spPr/>
      <dgm:t>
        <a:bodyPr/>
        <a:lstStyle/>
        <a:p>
          <a:endParaRPr lang="en-US"/>
        </a:p>
      </dgm:t>
    </dgm:pt>
    <dgm:pt modelId="{2E92C591-D8C6-41C0-8803-52278E4E5552}">
      <dgm:prSet/>
      <dgm:spPr/>
      <dgm:t>
        <a:bodyPr/>
        <a:lstStyle/>
        <a:p>
          <a:r>
            <a:rPr lang="en-US"/>
            <a:t>Electricity </a:t>
          </a:r>
        </a:p>
      </dgm:t>
    </dgm:pt>
    <dgm:pt modelId="{21244175-0821-4FD7-B73C-89BD3297F381}" type="parTrans" cxnId="{80417BCE-329F-4C27-B01E-07B79A7AC966}">
      <dgm:prSet/>
      <dgm:spPr/>
      <dgm:t>
        <a:bodyPr/>
        <a:lstStyle/>
        <a:p>
          <a:endParaRPr lang="en-US"/>
        </a:p>
      </dgm:t>
    </dgm:pt>
    <dgm:pt modelId="{9A7AEBEB-F464-4228-8046-86E34190F6EB}" type="sibTrans" cxnId="{80417BCE-329F-4C27-B01E-07B79A7AC966}">
      <dgm:prSet/>
      <dgm:spPr/>
      <dgm:t>
        <a:bodyPr/>
        <a:lstStyle/>
        <a:p>
          <a:endParaRPr lang="en-US"/>
        </a:p>
      </dgm:t>
    </dgm:pt>
    <dgm:pt modelId="{709169C1-A098-4CAF-943E-AE66C4A2CD67}">
      <dgm:prSet/>
      <dgm:spPr/>
      <dgm:t>
        <a:bodyPr/>
        <a:lstStyle/>
        <a:p>
          <a:r>
            <a:rPr lang="en-US"/>
            <a:t>Hydroelectricity and/or diesel generation in remote communities</a:t>
          </a:r>
        </a:p>
      </dgm:t>
    </dgm:pt>
    <dgm:pt modelId="{F197EEB2-6027-4F2D-B852-413A68043F67}" type="parTrans" cxnId="{38A166F9-29C0-4105-A246-168DB3EB13DD}">
      <dgm:prSet/>
      <dgm:spPr/>
      <dgm:t>
        <a:bodyPr/>
        <a:lstStyle/>
        <a:p>
          <a:endParaRPr lang="en-US"/>
        </a:p>
      </dgm:t>
    </dgm:pt>
    <dgm:pt modelId="{DD40B4F3-FB62-4734-9122-839319286A7B}" type="sibTrans" cxnId="{38A166F9-29C0-4105-A246-168DB3EB13DD}">
      <dgm:prSet/>
      <dgm:spPr/>
      <dgm:t>
        <a:bodyPr/>
        <a:lstStyle/>
        <a:p>
          <a:endParaRPr lang="en-US"/>
        </a:p>
      </dgm:t>
    </dgm:pt>
    <dgm:pt modelId="{165B433C-8079-41E6-9775-5FDEAE278BE7}">
      <dgm:prSet/>
      <dgm:spPr/>
      <dgm:t>
        <a:bodyPr/>
        <a:lstStyle/>
        <a:p>
          <a:r>
            <a:rPr lang="en-US"/>
            <a:t>Wood </a:t>
          </a:r>
        </a:p>
      </dgm:t>
    </dgm:pt>
    <dgm:pt modelId="{65580604-34E2-4DB4-B1E9-1442E6F223E9}" type="parTrans" cxnId="{AD609C7B-4ED7-4219-A24B-C03549746CF9}">
      <dgm:prSet/>
      <dgm:spPr/>
      <dgm:t>
        <a:bodyPr/>
        <a:lstStyle/>
        <a:p>
          <a:endParaRPr lang="en-US"/>
        </a:p>
      </dgm:t>
    </dgm:pt>
    <dgm:pt modelId="{B026FF53-0FAC-4B26-B1F1-D3CE6A96179F}" type="sibTrans" cxnId="{AD609C7B-4ED7-4219-A24B-C03549746CF9}">
      <dgm:prSet/>
      <dgm:spPr/>
      <dgm:t>
        <a:bodyPr/>
        <a:lstStyle/>
        <a:p>
          <a:endParaRPr lang="en-US"/>
        </a:p>
      </dgm:t>
    </dgm:pt>
    <dgm:pt modelId="{03C217B3-7182-44A5-8208-1BE8B4792DC6}">
      <dgm:prSet/>
      <dgm:spPr/>
      <dgm:t>
        <a:bodyPr/>
        <a:lstStyle/>
        <a:p>
          <a:r>
            <a:rPr lang="en-US"/>
            <a:t>Locally sourced and used</a:t>
          </a:r>
        </a:p>
      </dgm:t>
    </dgm:pt>
    <dgm:pt modelId="{BA8FDBC6-2718-426D-8E6F-271B91EC9C2A}" type="parTrans" cxnId="{0B08632F-3D99-4157-A882-F90FBC6D8105}">
      <dgm:prSet/>
      <dgm:spPr/>
      <dgm:t>
        <a:bodyPr/>
        <a:lstStyle/>
        <a:p>
          <a:endParaRPr lang="en-US"/>
        </a:p>
      </dgm:t>
    </dgm:pt>
    <dgm:pt modelId="{D17B8799-08DB-48E6-ADF5-8F94953E07BC}" type="sibTrans" cxnId="{0B08632F-3D99-4157-A882-F90FBC6D8105}">
      <dgm:prSet/>
      <dgm:spPr/>
      <dgm:t>
        <a:bodyPr/>
        <a:lstStyle/>
        <a:p>
          <a:endParaRPr lang="en-US"/>
        </a:p>
      </dgm:t>
    </dgm:pt>
    <dgm:pt modelId="{259C2C2D-3BBF-4F4A-8309-CA01F4312FEF}">
      <dgm:prSet/>
      <dgm:spPr/>
      <dgm:t>
        <a:bodyPr/>
        <a:lstStyle/>
        <a:p>
          <a:r>
            <a:rPr lang="en-US" dirty="0"/>
            <a:t>Byproduct of natural gas processing and petroleum refining</a:t>
          </a:r>
        </a:p>
      </dgm:t>
    </dgm:pt>
    <dgm:pt modelId="{C882035F-38EA-478C-87A5-52AAA0029DDF}" type="sibTrans" cxnId="{4535083E-BCB5-4B67-A60F-C42A4067C47A}">
      <dgm:prSet/>
      <dgm:spPr/>
      <dgm:t>
        <a:bodyPr/>
        <a:lstStyle/>
        <a:p>
          <a:endParaRPr lang="en-US"/>
        </a:p>
      </dgm:t>
    </dgm:pt>
    <dgm:pt modelId="{5FE3FADF-34CC-4D29-957C-4AA657D04BEE}" type="parTrans" cxnId="{4535083E-BCB5-4B67-A60F-C42A4067C47A}">
      <dgm:prSet/>
      <dgm:spPr/>
      <dgm:t>
        <a:bodyPr/>
        <a:lstStyle/>
        <a:p>
          <a:endParaRPr lang="en-US"/>
        </a:p>
      </dgm:t>
    </dgm:pt>
    <dgm:pt modelId="{D599B3BE-9E08-45C7-8C66-02831ABF0A03}" type="pres">
      <dgm:prSet presAssocID="{E1BCBE7D-00EF-4127-AA3B-8CBD1DBE5C32}" presName="Name0" presStyleCnt="0">
        <dgm:presLayoutVars>
          <dgm:dir/>
          <dgm:animLvl val="lvl"/>
          <dgm:resizeHandles val="exact"/>
        </dgm:presLayoutVars>
      </dgm:prSet>
      <dgm:spPr/>
    </dgm:pt>
    <dgm:pt modelId="{E1A62C24-959C-4ED4-8498-C84A9F62B14E}" type="pres">
      <dgm:prSet presAssocID="{F83D500F-4F8A-41C3-BDE3-F1DC72E7B5F7}" presName="linNode" presStyleCnt="0"/>
      <dgm:spPr/>
    </dgm:pt>
    <dgm:pt modelId="{31FC4F17-69FA-425B-8EEF-D100185054C5}" type="pres">
      <dgm:prSet presAssocID="{F83D500F-4F8A-41C3-BDE3-F1DC72E7B5F7}" presName="parentText" presStyleLbl="node1" presStyleIdx="0" presStyleCnt="5">
        <dgm:presLayoutVars>
          <dgm:chMax val="1"/>
          <dgm:bulletEnabled val="1"/>
        </dgm:presLayoutVars>
      </dgm:prSet>
      <dgm:spPr/>
    </dgm:pt>
    <dgm:pt modelId="{59C31631-3778-43CA-9D80-99F2EC1ACB18}" type="pres">
      <dgm:prSet presAssocID="{A65CC5B4-74C8-4437-9E3F-C7157FE6A7D1}" presName="sp" presStyleCnt="0"/>
      <dgm:spPr/>
    </dgm:pt>
    <dgm:pt modelId="{600AA401-F711-46AA-BC63-FBC315A364B3}" type="pres">
      <dgm:prSet presAssocID="{14EED5A9-EE78-40A5-88F3-62628FDA888D}" presName="linNode" presStyleCnt="0"/>
      <dgm:spPr/>
    </dgm:pt>
    <dgm:pt modelId="{1E015F03-CE79-4B5F-A15A-1AD1C7DA64EB}" type="pres">
      <dgm:prSet presAssocID="{14EED5A9-EE78-40A5-88F3-62628FDA888D}" presName="parentText" presStyleLbl="node1" presStyleIdx="1" presStyleCnt="5">
        <dgm:presLayoutVars>
          <dgm:chMax val="1"/>
          <dgm:bulletEnabled val="1"/>
        </dgm:presLayoutVars>
      </dgm:prSet>
      <dgm:spPr/>
    </dgm:pt>
    <dgm:pt modelId="{A93387F4-84EB-4A07-A229-4D799A116891}" type="pres">
      <dgm:prSet presAssocID="{14EED5A9-EE78-40A5-88F3-62628FDA888D}" presName="descendantText" presStyleLbl="alignAccFollowNode1" presStyleIdx="0" presStyleCnt="4">
        <dgm:presLayoutVars>
          <dgm:bulletEnabled val="1"/>
        </dgm:presLayoutVars>
      </dgm:prSet>
      <dgm:spPr/>
    </dgm:pt>
    <dgm:pt modelId="{3CD8549D-932E-4252-896C-E80882A52D9F}" type="pres">
      <dgm:prSet presAssocID="{46E1DCEC-F540-4F6A-8418-1BB808258AE1}" presName="sp" presStyleCnt="0"/>
      <dgm:spPr/>
    </dgm:pt>
    <dgm:pt modelId="{FA0C38F7-0376-4060-AC4B-19DC23FC6A5D}" type="pres">
      <dgm:prSet presAssocID="{833347FA-6321-40B2-BF07-3C4C0641C073}" presName="linNode" presStyleCnt="0"/>
      <dgm:spPr/>
    </dgm:pt>
    <dgm:pt modelId="{47A8C9A7-5A70-4E08-8B4E-7FBD64E3B319}" type="pres">
      <dgm:prSet presAssocID="{833347FA-6321-40B2-BF07-3C4C0641C073}" presName="parentText" presStyleLbl="node1" presStyleIdx="2" presStyleCnt="5">
        <dgm:presLayoutVars>
          <dgm:chMax val="1"/>
          <dgm:bulletEnabled val="1"/>
        </dgm:presLayoutVars>
      </dgm:prSet>
      <dgm:spPr/>
    </dgm:pt>
    <dgm:pt modelId="{54266E6B-8E62-4FA7-8FA5-182ED2CE16AB}" type="pres">
      <dgm:prSet presAssocID="{833347FA-6321-40B2-BF07-3C4C0641C073}" presName="descendantText" presStyleLbl="alignAccFollowNode1" presStyleIdx="1" presStyleCnt="4">
        <dgm:presLayoutVars>
          <dgm:bulletEnabled val="1"/>
        </dgm:presLayoutVars>
      </dgm:prSet>
      <dgm:spPr/>
    </dgm:pt>
    <dgm:pt modelId="{C0D4943B-7D4D-4D42-B1E0-5748FB020311}" type="pres">
      <dgm:prSet presAssocID="{C36FAA85-CEEA-4EB3-B4C3-E480ADAFE27B}" presName="sp" presStyleCnt="0"/>
      <dgm:spPr/>
    </dgm:pt>
    <dgm:pt modelId="{C2155244-D2FC-4338-A118-FCC3D5676651}" type="pres">
      <dgm:prSet presAssocID="{2E92C591-D8C6-41C0-8803-52278E4E5552}" presName="linNode" presStyleCnt="0"/>
      <dgm:spPr/>
    </dgm:pt>
    <dgm:pt modelId="{A72D85E6-ABA1-4E14-90D2-16B367BE2D60}" type="pres">
      <dgm:prSet presAssocID="{2E92C591-D8C6-41C0-8803-52278E4E5552}" presName="parentText" presStyleLbl="node1" presStyleIdx="3" presStyleCnt="5">
        <dgm:presLayoutVars>
          <dgm:chMax val="1"/>
          <dgm:bulletEnabled val="1"/>
        </dgm:presLayoutVars>
      </dgm:prSet>
      <dgm:spPr/>
    </dgm:pt>
    <dgm:pt modelId="{B42AE8F8-2B75-4ECF-B322-3858F3DB2793}" type="pres">
      <dgm:prSet presAssocID="{2E92C591-D8C6-41C0-8803-52278E4E5552}" presName="descendantText" presStyleLbl="alignAccFollowNode1" presStyleIdx="2" presStyleCnt="4">
        <dgm:presLayoutVars>
          <dgm:bulletEnabled val="1"/>
        </dgm:presLayoutVars>
      </dgm:prSet>
      <dgm:spPr/>
    </dgm:pt>
    <dgm:pt modelId="{C8B5D3CC-4F1E-467D-A9E8-DD18B9B3A3F9}" type="pres">
      <dgm:prSet presAssocID="{9A7AEBEB-F464-4228-8046-86E34190F6EB}" presName="sp" presStyleCnt="0"/>
      <dgm:spPr/>
    </dgm:pt>
    <dgm:pt modelId="{48E49049-D205-41D7-80EC-41E34B82601A}" type="pres">
      <dgm:prSet presAssocID="{165B433C-8079-41E6-9775-5FDEAE278BE7}" presName="linNode" presStyleCnt="0"/>
      <dgm:spPr/>
    </dgm:pt>
    <dgm:pt modelId="{9FAB5FB0-D6AA-4929-81F7-00D3B6C9AFAF}" type="pres">
      <dgm:prSet presAssocID="{165B433C-8079-41E6-9775-5FDEAE278BE7}" presName="parentText" presStyleLbl="node1" presStyleIdx="4" presStyleCnt="5">
        <dgm:presLayoutVars>
          <dgm:chMax val="1"/>
          <dgm:bulletEnabled val="1"/>
        </dgm:presLayoutVars>
      </dgm:prSet>
      <dgm:spPr/>
    </dgm:pt>
    <dgm:pt modelId="{3D52DCDF-670D-43F6-9C4D-16293CA3FC8B}" type="pres">
      <dgm:prSet presAssocID="{165B433C-8079-41E6-9775-5FDEAE278BE7}" presName="descendantText" presStyleLbl="alignAccFollowNode1" presStyleIdx="3" presStyleCnt="4">
        <dgm:presLayoutVars>
          <dgm:bulletEnabled val="1"/>
        </dgm:presLayoutVars>
      </dgm:prSet>
      <dgm:spPr/>
    </dgm:pt>
  </dgm:ptLst>
  <dgm:cxnLst>
    <dgm:cxn modelId="{06132D03-780C-43CA-B96A-DB5A381F7EAB}" type="presOf" srcId="{03C217B3-7182-44A5-8208-1BE8B4792DC6}" destId="{3D52DCDF-670D-43F6-9C4D-16293CA3FC8B}" srcOrd="0" destOrd="0" presId="urn:microsoft.com/office/officeart/2005/8/layout/vList5"/>
    <dgm:cxn modelId="{DF218018-8CB8-4842-9F96-55C258289C32}" srcId="{14EED5A9-EE78-40A5-88F3-62628FDA888D}" destId="{1337A2B0-B7C6-45EE-9968-E86889E9B899}" srcOrd="0" destOrd="0" parTransId="{FE656237-0689-423C-A3C6-95829B521F4C}" sibTransId="{098D2B84-D510-421A-B897-638BA54F1F70}"/>
    <dgm:cxn modelId="{29DC291D-7F3B-495D-AF99-C6F5C1A511D1}" type="presOf" srcId="{833347FA-6321-40B2-BF07-3C4C0641C073}" destId="{47A8C9A7-5A70-4E08-8B4E-7FBD64E3B319}" srcOrd="0" destOrd="0" presId="urn:microsoft.com/office/officeart/2005/8/layout/vList5"/>
    <dgm:cxn modelId="{5DF2C92A-5553-4C79-88E1-EC6EAC27FE9C}" type="presOf" srcId="{E1BCBE7D-00EF-4127-AA3B-8CBD1DBE5C32}" destId="{D599B3BE-9E08-45C7-8C66-02831ABF0A03}" srcOrd="0" destOrd="0" presId="urn:microsoft.com/office/officeart/2005/8/layout/vList5"/>
    <dgm:cxn modelId="{0B08632F-3D99-4157-A882-F90FBC6D8105}" srcId="{165B433C-8079-41E6-9775-5FDEAE278BE7}" destId="{03C217B3-7182-44A5-8208-1BE8B4792DC6}" srcOrd="0" destOrd="0" parTransId="{BA8FDBC6-2718-426D-8E6F-271B91EC9C2A}" sibTransId="{D17B8799-08DB-48E6-ADF5-8F94953E07BC}"/>
    <dgm:cxn modelId="{D58DF933-7485-4AF1-98FE-E0B7CE5ABE37}" type="presOf" srcId="{14EED5A9-EE78-40A5-88F3-62628FDA888D}" destId="{1E015F03-CE79-4B5F-A15A-1AD1C7DA64EB}" srcOrd="0" destOrd="0" presId="urn:microsoft.com/office/officeart/2005/8/layout/vList5"/>
    <dgm:cxn modelId="{4535083E-BCB5-4B67-A60F-C42A4067C47A}" srcId="{833347FA-6321-40B2-BF07-3C4C0641C073}" destId="{259C2C2D-3BBF-4F4A-8309-CA01F4312FEF}" srcOrd="0" destOrd="0" parTransId="{5FE3FADF-34CC-4D29-957C-4AA657D04BEE}" sibTransId="{C882035F-38EA-478C-87A5-52AAA0029DDF}"/>
    <dgm:cxn modelId="{B5489266-77B2-466C-BBB1-7BA3898409C5}" type="presOf" srcId="{259C2C2D-3BBF-4F4A-8309-CA01F4312FEF}" destId="{54266E6B-8E62-4FA7-8FA5-182ED2CE16AB}" srcOrd="0" destOrd="0" presId="urn:microsoft.com/office/officeart/2005/8/layout/vList5"/>
    <dgm:cxn modelId="{5C453156-5846-4A0C-A6E1-ED7828654A6C}" srcId="{E1BCBE7D-00EF-4127-AA3B-8CBD1DBE5C32}" destId="{F83D500F-4F8A-41C3-BDE3-F1DC72E7B5F7}" srcOrd="0" destOrd="0" parTransId="{6E3144CF-BEF9-4114-803B-F9ABE1819FCC}" sibTransId="{A65CC5B4-74C8-4437-9E3F-C7157FE6A7D1}"/>
    <dgm:cxn modelId="{AD609C7B-4ED7-4219-A24B-C03549746CF9}" srcId="{E1BCBE7D-00EF-4127-AA3B-8CBD1DBE5C32}" destId="{165B433C-8079-41E6-9775-5FDEAE278BE7}" srcOrd="4" destOrd="0" parTransId="{65580604-34E2-4DB4-B1E9-1442E6F223E9}" sibTransId="{B026FF53-0FAC-4B26-B1F1-D3CE6A96179F}"/>
    <dgm:cxn modelId="{3A832A8F-DF35-4B50-8265-9DFC124ECDC8}" srcId="{E1BCBE7D-00EF-4127-AA3B-8CBD1DBE5C32}" destId="{14EED5A9-EE78-40A5-88F3-62628FDA888D}" srcOrd="1" destOrd="0" parTransId="{52A45896-589A-4074-A71E-24DF0298638B}" sibTransId="{46E1DCEC-F540-4F6A-8418-1BB808258AE1}"/>
    <dgm:cxn modelId="{CC310D96-8297-46B2-96D1-6E2AA9923628}" type="presOf" srcId="{165B433C-8079-41E6-9775-5FDEAE278BE7}" destId="{9FAB5FB0-D6AA-4929-81F7-00D3B6C9AFAF}" srcOrd="0" destOrd="0" presId="urn:microsoft.com/office/officeart/2005/8/layout/vList5"/>
    <dgm:cxn modelId="{58D60E9F-4228-44A9-87E9-12696474D7CD}" type="presOf" srcId="{2E92C591-D8C6-41C0-8803-52278E4E5552}" destId="{A72D85E6-ABA1-4E14-90D2-16B367BE2D60}" srcOrd="0" destOrd="0" presId="urn:microsoft.com/office/officeart/2005/8/layout/vList5"/>
    <dgm:cxn modelId="{2EEA20AE-8BB3-4FE4-B8F0-24FA1911FD3B}" srcId="{E1BCBE7D-00EF-4127-AA3B-8CBD1DBE5C32}" destId="{833347FA-6321-40B2-BF07-3C4C0641C073}" srcOrd="2" destOrd="0" parTransId="{8AA1BB9E-7DEF-4571-8FB2-2B5571C4B3E1}" sibTransId="{C36FAA85-CEEA-4EB3-B4C3-E480ADAFE27B}"/>
    <dgm:cxn modelId="{E7FAC7BD-C66C-49A8-828E-278D62A7CE57}" type="presOf" srcId="{F83D500F-4F8A-41C3-BDE3-F1DC72E7B5F7}" destId="{31FC4F17-69FA-425B-8EEF-D100185054C5}" srcOrd="0" destOrd="0" presId="urn:microsoft.com/office/officeart/2005/8/layout/vList5"/>
    <dgm:cxn modelId="{80417BCE-329F-4C27-B01E-07B79A7AC966}" srcId="{E1BCBE7D-00EF-4127-AA3B-8CBD1DBE5C32}" destId="{2E92C591-D8C6-41C0-8803-52278E4E5552}" srcOrd="3" destOrd="0" parTransId="{21244175-0821-4FD7-B73C-89BD3297F381}" sibTransId="{9A7AEBEB-F464-4228-8046-86E34190F6EB}"/>
    <dgm:cxn modelId="{788260D8-FA28-49B9-A678-763839F09C6C}" type="presOf" srcId="{1337A2B0-B7C6-45EE-9968-E86889E9B899}" destId="{A93387F4-84EB-4A07-A229-4D799A116891}" srcOrd="0" destOrd="0" presId="urn:microsoft.com/office/officeart/2005/8/layout/vList5"/>
    <dgm:cxn modelId="{C84EF1E7-9136-4E8C-827E-3E41380BA2FE}" type="presOf" srcId="{709169C1-A098-4CAF-943E-AE66C4A2CD67}" destId="{B42AE8F8-2B75-4ECF-B322-3858F3DB2793}" srcOrd="0" destOrd="0" presId="urn:microsoft.com/office/officeart/2005/8/layout/vList5"/>
    <dgm:cxn modelId="{38A166F9-29C0-4105-A246-168DB3EB13DD}" srcId="{2E92C591-D8C6-41C0-8803-52278E4E5552}" destId="{709169C1-A098-4CAF-943E-AE66C4A2CD67}" srcOrd="0" destOrd="0" parTransId="{F197EEB2-6027-4F2D-B852-413A68043F67}" sibTransId="{DD40B4F3-FB62-4734-9122-839319286A7B}"/>
    <dgm:cxn modelId="{BEA21245-A1D8-416E-B497-DCC0BC143AF5}" type="presParOf" srcId="{D599B3BE-9E08-45C7-8C66-02831ABF0A03}" destId="{E1A62C24-959C-4ED4-8498-C84A9F62B14E}" srcOrd="0" destOrd="0" presId="urn:microsoft.com/office/officeart/2005/8/layout/vList5"/>
    <dgm:cxn modelId="{980FF1D1-BD0F-44EB-87C1-B988ED2BC1E1}" type="presParOf" srcId="{E1A62C24-959C-4ED4-8498-C84A9F62B14E}" destId="{31FC4F17-69FA-425B-8EEF-D100185054C5}" srcOrd="0" destOrd="0" presId="urn:microsoft.com/office/officeart/2005/8/layout/vList5"/>
    <dgm:cxn modelId="{F7B92282-F368-485C-B67C-336BBFFCD3DF}" type="presParOf" srcId="{D599B3BE-9E08-45C7-8C66-02831ABF0A03}" destId="{59C31631-3778-43CA-9D80-99F2EC1ACB18}" srcOrd="1" destOrd="0" presId="urn:microsoft.com/office/officeart/2005/8/layout/vList5"/>
    <dgm:cxn modelId="{580104E1-3060-4DBE-AAC7-2C4F7BF1D381}" type="presParOf" srcId="{D599B3BE-9E08-45C7-8C66-02831ABF0A03}" destId="{600AA401-F711-46AA-BC63-FBC315A364B3}" srcOrd="2" destOrd="0" presId="urn:microsoft.com/office/officeart/2005/8/layout/vList5"/>
    <dgm:cxn modelId="{C1EDB912-39F0-4745-8409-DCD0FFE520C2}" type="presParOf" srcId="{600AA401-F711-46AA-BC63-FBC315A364B3}" destId="{1E015F03-CE79-4B5F-A15A-1AD1C7DA64EB}" srcOrd="0" destOrd="0" presId="urn:microsoft.com/office/officeart/2005/8/layout/vList5"/>
    <dgm:cxn modelId="{4A10A502-B2BD-4251-864A-D7CA4DBE91B6}" type="presParOf" srcId="{600AA401-F711-46AA-BC63-FBC315A364B3}" destId="{A93387F4-84EB-4A07-A229-4D799A116891}" srcOrd="1" destOrd="0" presId="urn:microsoft.com/office/officeart/2005/8/layout/vList5"/>
    <dgm:cxn modelId="{23EB7BA3-88FD-4697-A0D5-2C4FFEF1B7BE}" type="presParOf" srcId="{D599B3BE-9E08-45C7-8C66-02831ABF0A03}" destId="{3CD8549D-932E-4252-896C-E80882A52D9F}" srcOrd="3" destOrd="0" presId="urn:microsoft.com/office/officeart/2005/8/layout/vList5"/>
    <dgm:cxn modelId="{53F944C3-3202-4BA9-9394-E89B4FC65182}" type="presParOf" srcId="{D599B3BE-9E08-45C7-8C66-02831ABF0A03}" destId="{FA0C38F7-0376-4060-AC4B-19DC23FC6A5D}" srcOrd="4" destOrd="0" presId="urn:microsoft.com/office/officeart/2005/8/layout/vList5"/>
    <dgm:cxn modelId="{1D67896C-35A8-4B02-A657-196DEBAD2B17}" type="presParOf" srcId="{FA0C38F7-0376-4060-AC4B-19DC23FC6A5D}" destId="{47A8C9A7-5A70-4E08-8B4E-7FBD64E3B319}" srcOrd="0" destOrd="0" presId="urn:microsoft.com/office/officeart/2005/8/layout/vList5"/>
    <dgm:cxn modelId="{4344CF33-E7F3-472D-B8B0-349442D997B0}" type="presParOf" srcId="{FA0C38F7-0376-4060-AC4B-19DC23FC6A5D}" destId="{54266E6B-8E62-4FA7-8FA5-182ED2CE16AB}" srcOrd="1" destOrd="0" presId="urn:microsoft.com/office/officeart/2005/8/layout/vList5"/>
    <dgm:cxn modelId="{23C1BBC9-05EB-44A0-8CBC-86EC1AEF036C}" type="presParOf" srcId="{D599B3BE-9E08-45C7-8C66-02831ABF0A03}" destId="{C0D4943B-7D4D-4D42-B1E0-5748FB020311}" srcOrd="5" destOrd="0" presId="urn:microsoft.com/office/officeart/2005/8/layout/vList5"/>
    <dgm:cxn modelId="{3812FAF7-1992-43F1-A69C-F0C3827D0821}" type="presParOf" srcId="{D599B3BE-9E08-45C7-8C66-02831ABF0A03}" destId="{C2155244-D2FC-4338-A118-FCC3D5676651}" srcOrd="6" destOrd="0" presId="urn:microsoft.com/office/officeart/2005/8/layout/vList5"/>
    <dgm:cxn modelId="{83716175-AE20-4562-95FD-3B8D73806F26}" type="presParOf" srcId="{C2155244-D2FC-4338-A118-FCC3D5676651}" destId="{A72D85E6-ABA1-4E14-90D2-16B367BE2D60}" srcOrd="0" destOrd="0" presId="urn:microsoft.com/office/officeart/2005/8/layout/vList5"/>
    <dgm:cxn modelId="{EA6EE19E-09D6-4B28-97B6-AB0CA90957E3}" type="presParOf" srcId="{C2155244-D2FC-4338-A118-FCC3D5676651}" destId="{B42AE8F8-2B75-4ECF-B322-3858F3DB2793}" srcOrd="1" destOrd="0" presId="urn:microsoft.com/office/officeart/2005/8/layout/vList5"/>
    <dgm:cxn modelId="{3E59E2C1-BFEE-48CD-849B-717DBA0D4F21}" type="presParOf" srcId="{D599B3BE-9E08-45C7-8C66-02831ABF0A03}" destId="{C8B5D3CC-4F1E-467D-A9E8-DD18B9B3A3F9}" srcOrd="7" destOrd="0" presId="urn:microsoft.com/office/officeart/2005/8/layout/vList5"/>
    <dgm:cxn modelId="{75C98AC5-C111-4B91-8B76-AC8492256808}" type="presParOf" srcId="{D599B3BE-9E08-45C7-8C66-02831ABF0A03}" destId="{48E49049-D205-41D7-80EC-41E34B82601A}" srcOrd="8" destOrd="0" presId="urn:microsoft.com/office/officeart/2005/8/layout/vList5"/>
    <dgm:cxn modelId="{1459FE8B-7666-4EA8-88FC-C691BB49F768}" type="presParOf" srcId="{48E49049-D205-41D7-80EC-41E34B82601A}" destId="{9FAB5FB0-D6AA-4929-81F7-00D3B6C9AFAF}" srcOrd="0" destOrd="0" presId="urn:microsoft.com/office/officeart/2005/8/layout/vList5"/>
    <dgm:cxn modelId="{23920012-E06A-4F6F-8C75-EB801D34D07D}" type="presParOf" srcId="{48E49049-D205-41D7-80EC-41E34B82601A}" destId="{3D52DCDF-670D-43F6-9C4D-16293CA3FC8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A0B490-2ECF-42C6-AC2F-C1F87F2D4085}" type="doc">
      <dgm:prSet loTypeId="urn:microsoft.com/office/officeart/2005/8/layout/vList2" loCatId="list" qsTypeId="urn:microsoft.com/office/officeart/2005/8/quickstyle/simple2" qsCatId="simple" csTypeId="urn:microsoft.com/office/officeart/2005/8/colors/colorful2" csCatId="colorful"/>
      <dgm:spPr/>
      <dgm:t>
        <a:bodyPr/>
        <a:lstStyle/>
        <a:p>
          <a:endParaRPr lang="en-US"/>
        </a:p>
      </dgm:t>
    </dgm:pt>
    <dgm:pt modelId="{822E0C8C-854A-4EA9-ABBA-739BC6065CC2}">
      <dgm:prSet/>
      <dgm:spPr/>
      <dgm:t>
        <a:bodyPr/>
        <a:lstStyle/>
        <a:p>
          <a:r>
            <a:rPr lang="en-CA"/>
            <a:t>Housing types and age </a:t>
          </a:r>
          <a:endParaRPr lang="en-US"/>
        </a:p>
      </dgm:t>
    </dgm:pt>
    <dgm:pt modelId="{C2BD5E9D-BE46-4629-AE2A-48E042C59EF2}" type="parTrans" cxnId="{74BA9D1C-9BFF-4AC7-85E3-D00D8D24C300}">
      <dgm:prSet/>
      <dgm:spPr/>
      <dgm:t>
        <a:bodyPr/>
        <a:lstStyle/>
        <a:p>
          <a:endParaRPr lang="en-US"/>
        </a:p>
      </dgm:t>
    </dgm:pt>
    <dgm:pt modelId="{DBB2C24F-A1C0-4982-83AB-26D3CC816CE3}" type="sibTrans" cxnId="{74BA9D1C-9BFF-4AC7-85E3-D00D8D24C300}">
      <dgm:prSet/>
      <dgm:spPr/>
      <dgm:t>
        <a:bodyPr/>
        <a:lstStyle/>
        <a:p>
          <a:endParaRPr lang="en-US"/>
        </a:p>
      </dgm:t>
    </dgm:pt>
    <dgm:pt modelId="{FF06C51A-AF9E-4138-BD60-25E73951E4FB}">
      <dgm:prSet/>
      <dgm:spPr/>
      <dgm:t>
        <a:bodyPr/>
        <a:lstStyle/>
        <a:p>
          <a:r>
            <a:rPr lang="en-CA"/>
            <a:t># Homes: rental vs owned</a:t>
          </a:r>
          <a:endParaRPr lang="en-US"/>
        </a:p>
      </dgm:t>
    </dgm:pt>
    <dgm:pt modelId="{D3984CD2-5A42-46CB-AA74-90C591973002}" type="parTrans" cxnId="{AEC0C46F-750E-4CE5-88D2-B2BDB4CEE09A}">
      <dgm:prSet/>
      <dgm:spPr/>
      <dgm:t>
        <a:bodyPr/>
        <a:lstStyle/>
        <a:p>
          <a:endParaRPr lang="en-US"/>
        </a:p>
      </dgm:t>
    </dgm:pt>
    <dgm:pt modelId="{C6F1F388-D98D-44C1-A303-994680E644AE}" type="sibTrans" cxnId="{AEC0C46F-750E-4CE5-88D2-B2BDB4CEE09A}">
      <dgm:prSet/>
      <dgm:spPr/>
      <dgm:t>
        <a:bodyPr/>
        <a:lstStyle/>
        <a:p>
          <a:endParaRPr lang="en-US"/>
        </a:p>
      </dgm:t>
    </dgm:pt>
    <dgm:pt modelId="{32CC90D9-5D57-4811-B36E-63CD1AC863C1}">
      <dgm:prSet/>
      <dgm:spPr/>
      <dgm:t>
        <a:bodyPr/>
        <a:lstStyle/>
        <a:p>
          <a:r>
            <a:rPr lang="en-CA"/>
            <a:t>Estimated cost of electricity/fuel paid for by the nation</a:t>
          </a:r>
          <a:endParaRPr lang="en-US"/>
        </a:p>
      </dgm:t>
    </dgm:pt>
    <dgm:pt modelId="{47390C07-A5BD-4676-A5EF-7C3E93754C31}" type="parTrans" cxnId="{E7377325-040A-4820-B4BC-E6D748BD0611}">
      <dgm:prSet/>
      <dgm:spPr/>
      <dgm:t>
        <a:bodyPr/>
        <a:lstStyle/>
        <a:p>
          <a:endParaRPr lang="en-US"/>
        </a:p>
      </dgm:t>
    </dgm:pt>
    <dgm:pt modelId="{2944CD52-C7EF-4C05-B858-ADC73A1C3F57}" type="sibTrans" cxnId="{E7377325-040A-4820-B4BC-E6D748BD0611}">
      <dgm:prSet/>
      <dgm:spPr/>
      <dgm:t>
        <a:bodyPr/>
        <a:lstStyle/>
        <a:p>
          <a:endParaRPr lang="en-US"/>
        </a:p>
      </dgm:t>
    </dgm:pt>
    <dgm:pt modelId="{C3A3CC54-7F8D-48FD-A984-B2C111D0D26D}">
      <dgm:prSet/>
      <dgm:spPr/>
      <dgm:t>
        <a:bodyPr/>
        <a:lstStyle/>
        <a:p>
          <a:r>
            <a:rPr lang="en-CA"/>
            <a:t>Current programs or initiatives regarding housing and organizational structure</a:t>
          </a:r>
          <a:endParaRPr lang="en-US"/>
        </a:p>
      </dgm:t>
    </dgm:pt>
    <dgm:pt modelId="{B249E697-0EB9-4A4F-AAE4-71BF5F2B51F6}" type="parTrans" cxnId="{FA094148-63CA-46D3-AB13-7460062C6E1B}">
      <dgm:prSet/>
      <dgm:spPr/>
      <dgm:t>
        <a:bodyPr/>
        <a:lstStyle/>
        <a:p>
          <a:endParaRPr lang="en-US"/>
        </a:p>
      </dgm:t>
    </dgm:pt>
    <dgm:pt modelId="{049AB4CF-4F4D-4519-8DB0-E0B1DC635A31}" type="sibTrans" cxnId="{FA094148-63CA-46D3-AB13-7460062C6E1B}">
      <dgm:prSet/>
      <dgm:spPr/>
      <dgm:t>
        <a:bodyPr/>
        <a:lstStyle/>
        <a:p>
          <a:endParaRPr lang="en-US"/>
        </a:p>
      </dgm:t>
    </dgm:pt>
    <dgm:pt modelId="{CA7A5909-E64D-420C-A31A-E925BBFA560D}">
      <dgm:prSet/>
      <dgm:spPr/>
      <dgm:t>
        <a:bodyPr/>
        <a:lstStyle/>
        <a:p>
          <a:r>
            <a:rPr lang="en-CA"/>
            <a:t>Short and long term outlook for housing: new construction and upgrades</a:t>
          </a:r>
          <a:endParaRPr lang="en-US"/>
        </a:p>
      </dgm:t>
    </dgm:pt>
    <dgm:pt modelId="{D990CCAF-E0C6-41F7-BDFD-21FA8C9E15E3}" type="parTrans" cxnId="{6FA7FA36-61AD-4C8F-968D-C3C91A3FEE35}">
      <dgm:prSet/>
      <dgm:spPr/>
      <dgm:t>
        <a:bodyPr/>
        <a:lstStyle/>
        <a:p>
          <a:endParaRPr lang="en-US"/>
        </a:p>
      </dgm:t>
    </dgm:pt>
    <dgm:pt modelId="{F780CAD6-B334-4A69-9EEA-681CFA2CA0CC}" type="sibTrans" cxnId="{6FA7FA36-61AD-4C8F-968D-C3C91A3FEE35}">
      <dgm:prSet/>
      <dgm:spPr/>
      <dgm:t>
        <a:bodyPr/>
        <a:lstStyle/>
        <a:p>
          <a:endParaRPr lang="en-US"/>
        </a:p>
      </dgm:t>
    </dgm:pt>
    <dgm:pt modelId="{6D19165A-C81F-4ABF-97C5-1A5B9F40C4D1}" type="pres">
      <dgm:prSet presAssocID="{78A0B490-2ECF-42C6-AC2F-C1F87F2D4085}" presName="linear" presStyleCnt="0">
        <dgm:presLayoutVars>
          <dgm:animLvl val="lvl"/>
          <dgm:resizeHandles val="exact"/>
        </dgm:presLayoutVars>
      </dgm:prSet>
      <dgm:spPr/>
    </dgm:pt>
    <dgm:pt modelId="{0F0760E1-F544-4F66-9E25-1AAF838B0995}" type="pres">
      <dgm:prSet presAssocID="{822E0C8C-854A-4EA9-ABBA-739BC6065CC2}" presName="parentText" presStyleLbl="node1" presStyleIdx="0" presStyleCnt="5">
        <dgm:presLayoutVars>
          <dgm:chMax val="0"/>
          <dgm:bulletEnabled val="1"/>
        </dgm:presLayoutVars>
      </dgm:prSet>
      <dgm:spPr/>
    </dgm:pt>
    <dgm:pt modelId="{DD6CE8E2-C586-496D-905B-868A1774AA5C}" type="pres">
      <dgm:prSet presAssocID="{DBB2C24F-A1C0-4982-83AB-26D3CC816CE3}" presName="spacer" presStyleCnt="0"/>
      <dgm:spPr/>
    </dgm:pt>
    <dgm:pt modelId="{6B7B319B-C411-40E6-BD3E-EDD623E417B9}" type="pres">
      <dgm:prSet presAssocID="{FF06C51A-AF9E-4138-BD60-25E73951E4FB}" presName="parentText" presStyleLbl="node1" presStyleIdx="1" presStyleCnt="5">
        <dgm:presLayoutVars>
          <dgm:chMax val="0"/>
          <dgm:bulletEnabled val="1"/>
        </dgm:presLayoutVars>
      </dgm:prSet>
      <dgm:spPr/>
    </dgm:pt>
    <dgm:pt modelId="{7E389A5C-AC92-4197-A195-F4359C494CF3}" type="pres">
      <dgm:prSet presAssocID="{C6F1F388-D98D-44C1-A303-994680E644AE}" presName="spacer" presStyleCnt="0"/>
      <dgm:spPr/>
    </dgm:pt>
    <dgm:pt modelId="{91E03A46-C14B-4219-A1F3-7EE7A275047B}" type="pres">
      <dgm:prSet presAssocID="{32CC90D9-5D57-4811-B36E-63CD1AC863C1}" presName="parentText" presStyleLbl="node1" presStyleIdx="2" presStyleCnt="5">
        <dgm:presLayoutVars>
          <dgm:chMax val="0"/>
          <dgm:bulletEnabled val="1"/>
        </dgm:presLayoutVars>
      </dgm:prSet>
      <dgm:spPr/>
    </dgm:pt>
    <dgm:pt modelId="{42778204-8026-45B3-AE5E-A1CB5B2EADB9}" type="pres">
      <dgm:prSet presAssocID="{2944CD52-C7EF-4C05-B858-ADC73A1C3F57}" presName="spacer" presStyleCnt="0"/>
      <dgm:spPr/>
    </dgm:pt>
    <dgm:pt modelId="{41303300-8F1E-4EC2-93E7-4872AFB4AC83}" type="pres">
      <dgm:prSet presAssocID="{C3A3CC54-7F8D-48FD-A984-B2C111D0D26D}" presName="parentText" presStyleLbl="node1" presStyleIdx="3" presStyleCnt="5">
        <dgm:presLayoutVars>
          <dgm:chMax val="0"/>
          <dgm:bulletEnabled val="1"/>
        </dgm:presLayoutVars>
      </dgm:prSet>
      <dgm:spPr/>
    </dgm:pt>
    <dgm:pt modelId="{1DBF43E3-8324-4695-88D5-45F4009C4372}" type="pres">
      <dgm:prSet presAssocID="{049AB4CF-4F4D-4519-8DB0-E0B1DC635A31}" presName="spacer" presStyleCnt="0"/>
      <dgm:spPr/>
    </dgm:pt>
    <dgm:pt modelId="{A197FD6E-4E61-425B-ACF7-A5F71F35C5F0}" type="pres">
      <dgm:prSet presAssocID="{CA7A5909-E64D-420C-A31A-E925BBFA560D}" presName="parentText" presStyleLbl="node1" presStyleIdx="4" presStyleCnt="5">
        <dgm:presLayoutVars>
          <dgm:chMax val="0"/>
          <dgm:bulletEnabled val="1"/>
        </dgm:presLayoutVars>
      </dgm:prSet>
      <dgm:spPr/>
    </dgm:pt>
  </dgm:ptLst>
  <dgm:cxnLst>
    <dgm:cxn modelId="{74BA9D1C-9BFF-4AC7-85E3-D00D8D24C300}" srcId="{78A0B490-2ECF-42C6-AC2F-C1F87F2D4085}" destId="{822E0C8C-854A-4EA9-ABBA-739BC6065CC2}" srcOrd="0" destOrd="0" parTransId="{C2BD5E9D-BE46-4629-AE2A-48E042C59EF2}" sibTransId="{DBB2C24F-A1C0-4982-83AB-26D3CC816CE3}"/>
    <dgm:cxn modelId="{E7377325-040A-4820-B4BC-E6D748BD0611}" srcId="{78A0B490-2ECF-42C6-AC2F-C1F87F2D4085}" destId="{32CC90D9-5D57-4811-B36E-63CD1AC863C1}" srcOrd="2" destOrd="0" parTransId="{47390C07-A5BD-4676-A5EF-7C3E93754C31}" sibTransId="{2944CD52-C7EF-4C05-B858-ADC73A1C3F57}"/>
    <dgm:cxn modelId="{6FA7FA36-61AD-4C8F-968D-C3C91A3FEE35}" srcId="{78A0B490-2ECF-42C6-AC2F-C1F87F2D4085}" destId="{CA7A5909-E64D-420C-A31A-E925BBFA560D}" srcOrd="4" destOrd="0" parTransId="{D990CCAF-E0C6-41F7-BDFD-21FA8C9E15E3}" sibTransId="{F780CAD6-B334-4A69-9EEA-681CFA2CA0CC}"/>
    <dgm:cxn modelId="{88EF8266-6239-446B-B690-E16B15C9E2C4}" type="presOf" srcId="{822E0C8C-854A-4EA9-ABBA-739BC6065CC2}" destId="{0F0760E1-F544-4F66-9E25-1AAF838B0995}" srcOrd="0" destOrd="0" presId="urn:microsoft.com/office/officeart/2005/8/layout/vList2"/>
    <dgm:cxn modelId="{FA094148-63CA-46D3-AB13-7460062C6E1B}" srcId="{78A0B490-2ECF-42C6-AC2F-C1F87F2D4085}" destId="{C3A3CC54-7F8D-48FD-A984-B2C111D0D26D}" srcOrd="3" destOrd="0" parTransId="{B249E697-0EB9-4A4F-AAE4-71BF5F2B51F6}" sibTransId="{049AB4CF-4F4D-4519-8DB0-E0B1DC635A31}"/>
    <dgm:cxn modelId="{3589786B-A702-49F2-B082-FEDE510FAE95}" type="presOf" srcId="{FF06C51A-AF9E-4138-BD60-25E73951E4FB}" destId="{6B7B319B-C411-40E6-BD3E-EDD623E417B9}" srcOrd="0" destOrd="0" presId="urn:microsoft.com/office/officeart/2005/8/layout/vList2"/>
    <dgm:cxn modelId="{AEC0C46F-750E-4CE5-88D2-B2BDB4CEE09A}" srcId="{78A0B490-2ECF-42C6-AC2F-C1F87F2D4085}" destId="{FF06C51A-AF9E-4138-BD60-25E73951E4FB}" srcOrd="1" destOrd="0" parTransId="{D3984CD2-5A42-46CB-AA74-90C591973002}" sibTransId="{C6F1F388-D98D-44C1-A303-994680E644AE}"/>
    <dgm:cxn modelId="{536DE94F-6D12-4656-BFD1-EE6F2F5F555E}" type="presOf" srcId="{32CC90D9-5D57-4811-B36E-63CD1AC863C1}" destId="{91E03A46-C14B-4219-A1F3-7EE7A275047B}" srcOrd="0" destOrd="0" presId="urn:microsoft.com/office/officeart/2005/8/layout/vList2"/>
    <dgm:cxn modelId="{A8AAE172-625C-4878-A30A-0F76A2BB79B8}" type="presOf" srcId="{CA7A5909-E64D-420C-A31A-E925BBFA560D}" destId="{A197FD6E-4E61-425B-ACF7-A5F71F35C5F0}" srcOrd="0" destOrd="0" presId="urn:microsoft.com/office/officeart/2005/8/layout/vList2"/>
    <dgm:cxn modelId="{BE9D06C4-D4DD-457C-8027-A8F0B460B0FB}" type="presOf" srcId="{C3A3CC54-7F8D-48FD-A984-B2C111D0D26D}" destId="{41303300-8F1E-4EC2-93E7-4872AFB4AC83}" srcOrd="0" destOrd="0" presId="urn:microsoft.com/office/officeart/2005/8/layout/vList2"/>
    <dgm:cxn modelId="{1EDA87F6-337D-423E-8B1B-470183103952}" type="presOf" srcId="{78A0B490-2ECF-42C6-AC2F-C1F87F2D4085}" destId="{6D19165A-C81F-4ABF-97C5-1A5B9F40C4D1}" srcOrd="0" destOrd="0" presId="urn:microsoft.com/office/officeart/2005/8/layout/vList2"/>
    <dgm:cxn modelId="{63C91016-EAAD-498E-9055-909F9ED93D61}" type="presParOf" srcId="{6D19165A-C81F-4ABF-97C5-1A5B9F40C4D1}" destId="{0F0760E1-F544-4F66-9E25-1AAF838B0995}" srcOrd="0" destOrd="0" presId="urn:microsoft.com/office/officeart/2005/8/layout/vList2"/>
    <dgm:cxn modelId="{88550974-E9B8-4183-8F83-BCC7BD334B1A}" type="presParOf" srcId="{6D19165A-C81F-4ABF-97C5-1A5B9F40C4D1}" destId="{DD6CE8E2-C586-496D-905B-868A1774AA5C}" srcOrd="1" destOrd="0" presId="urn:microsoft.com/office/officeart/2005/8/layout/vList2"/>
    <dgm:cxn modelId="{527AE2E2-BF1C-4CC3-AD92-04541C2B2896}" type="presParOf" srcId="{6D19165A-C81F-4ABF-97C5-1A5B9F40C4D1}" destId="{6B7B319B-C411-40E6-BD3E-EDD623E417B9}" srcOrd="2" destOrd="0" presId="urn:microsoft.com/office/officeart/2005/8/layout/vList2"/>
    <dgm:cxn modelId="{20DD8BF3-6A86-46DD-9E17-3015768BF6D6}" type="presParOf" srcId="{6D19165A-C81F-4ABF-97C5-1A5B9F40C4D1}" destId="{7E389A5C-AC92-4197-A195-F4359C494CF3}" srcOrd="3" destOrd="0" presId="urn:microsoft.com/office/officeart/2005/8/layout/vList2"/>
    <dgm:cxn modelId="{0D85C6ED-0C7D-47E5-942F-F06A2343A878}" type="presParOf" srcId="{6D19165A-C81F-4ABF-97C5-1A5B9F40C4D1}" destId="{91E03A46-C14B-4219-A1F3-7EE7A275047B}" srcOrd="4" destOrd="0" presId="urn:microsoft.com/office/officeart/2005/8/layout/vList2"/>
    <dgm:cxn modelId="{0AB1E8AF-19D8-4390-B480-9F124279A6AE}" type="presParOf" srcId="{6D19165A-C81F-4ABF-97C5-1A5B9F40C4D1}" destId="{42778204-8026-45B3-AE5E-A1CB5B2EADB9}" srcOrd="5" destOrd="0" presId="urn:microsoft.com/office/officeart/2005/8/layout/vList2"/>
    <dgm:cxn modelId="{D4F1E378-F4E7-4031-AD68-856F07A93F85}" type="presParOf" srcId="{6D19165A-C81F-4ABF-97C5-1A5B9F40C4D1}" destId="{41303300-8F1E-4EC2-93E7-4872AFB4AC83}" srcOrd="6" destOrd="0" presId="urn:microsoft.com/office/officeart/2005/8/layout/vList2"/>
    <dgm:cxn modelId="{63CDC8C7-46D9-4088-AC15-AB1B5243A00F}" type="presParOf" srcId="{6D19165A-C81F-4ABF-97C5-1A5B9F40C4D1}" destId="{1DBF43E3-8324-4695-88D5-45F4009C4372}" srcOrd="7" destOrd="0" presId="urn:microsoft.com/office/officeart/2005/8/layout/vList2"/>
    <dgm:cxn modelId="{104DD830-C681-4C4D-B8B1-866D10268B57}" type="presParOf" srcId="{6D19165A-C81F-4ABF-97C5-1A5B9F40C4D1}" destId="{A197FD6E-4E61-425B-ACF7-A5F71F35C5F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35EA26-5742-4AEE-8EBA-2DD42B34FED6}"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B602769E-B7B5-4CC6-9739-6C9E55866A3F}">
      <dgm:prSet/>
      <dgm:spPr/>
      <dgm:t>
        <a:bodyPr/>
        <a:lstStyle/>
        <a:p>
          <a:r>
            <a:rPr lang="en-US"/>
            <a:t>Cost savings </a:t>
          </a:r>
        </a:p>
      </dgm:t>
    </dgm:pt>
    <dgm:pt modelId="{9CFC46DA-73A8-45CF-870D-BF059AE02123}" type="parTrans" cxnId="{25FFCAB7-D838-487D-AF87-EC2F636F8D19}">
      <dgm:prSet/>
      <dgm:spPr/>
      <dgm:t>
        <a:bodyPr/>
        <a:lstStyle/>
        <a:p>
          <a:endParaRPr lang="en-US"/>
        </a:p>
      </dgm:t>
    </dgm:pt>
    <dgm:pt modelId="{5C6EB985-9290-4075-A5D5-98D65E30F0C9}" type="sibTrans" cxnId="{25FFCAB7-D838-487D-AF87-EC2F636F8D19}">
      <dgm:prSet/>
      <dgm:spPr/>
      <dgm:t>
        <a:bodyPr/>
        <a:lstStyle/>
        <a:p>
          <a:endParaRPr lang="en-US"/>
        </a:p>
      </dgm:t>
    </dgm:pt>
    <dgm:pt modelId="{2BB6E54A-7D48-4C2F-AFEC-AC8CA20C38EB}">
      <dgm:prSet/>
      <dgm:spPr/>
      <dgm:t>
        <a:bodyPr/>
        <a:lstStyle/>
        <a:p>
          <a:r>
            <a:rPr lang="en-US"/>
            <a:t>Lower utility bills for all residents to keep more money in the community for other programs</a:t>
          </a:r>
        </a:p>
      </dgm:t>
    </dgm:pt>
    <dgm:pt modelId="{57877692-0C1C-4B5D-808D-C0356EA6C3AF}" type="parTrans" cxnId="{070B637B-2BDC-4170-950E-E057E430B054}">
      <dgm:prSet/>
      <dgm:spPr/>
      <dgm:t>
        <a:bodyPr/>
        <a:lstStyle/>
        <a:p>
          <a:endParaRPr lang="en-US"/>
        </a:p>
      </dgm:t>
    </dgm:pt>
    <dgm:pt modelId="{5B8D804B-930C-4E8E-A08D-586C6192AE49}" type="sibTrans" cxnId="{070B637B-2BDC-4170-950E-E057E430B054}">
      <dgm:prSet/>
      <dgm:spPr/>
      <dgm:t>
        <a:bodyPr/>
        <a:lstStyle/>
        <a:p>
          <a:endParaRPr lang="en-US"/>
        </a:p>
      </dgm:t>
    </dgm:pt>
    <dgm:pt modelId="{151C2C56-2BCA-4ACB-8C19-18E8E3D2FEDE}">
      <dgm:prSet/>
      <dgm:spPr/>
      <dgm:t>
        <a:bodyPr/>
        <a:lstStyle/>
        <a:p>
          <a:r>
            <a:rPr lang="en-US"/>
            <a:t>Lower maintenance costs</a:t>
          </a:r>
        </a:p>
      </dgm:t>
    </dgm:pt>
    <dgm:pt modelId="{8E53D59E-7370-4968-A2A5-109F86C328CB}" type="parTrans" cxnId="{B3A207B2-C99C-4CD9-B483-914D71E5B83F}">
      <dgm:prSet/>
      <dgm:spPr/>
      <dgm:t>
        <a:bodyPr/>
        <a:lstStyle/>
        <a:p>
          <a:endParaRPr lang="en-US"/>
        </a:p>
      </dgm:t>
    </dgm:pt>
    <dgm:pt modelId="{CE8E6AD1-8895-4144-AE12-E2AC53A56212}" type="sibTrans" cxnId="{B3A207B2-C99C-4CD9-B483-914D71E5B83F}">
      <dgm:prSet/>
      <dgm:spPr/>
      <dgm:t>
        <a:bodyPr/>
        <a:lstStyle/>
        <a:p>
          <a:endParaRPr lang="en-US"/>
        </a:p>
      </dgm:t>
    </dgm:pt>
    <dgm:pt modelId="{BDEBBDFF-72D5-482A-B7DE-245C1BE5BB00}">
      <dgm:prSet/>
      <dgm:spPr/>
      <dgm:t>
        <a:bodyPr/>
        <a:lstStyle/>
        <a:p>
          <a:r>
            <a:rPr lang="en-US"/>
            <a:t>Increasing lifespan of current and new housing stock</a:t>
          </a:r>
        </a:p>
      </dgm:t>
    </dgm:pt>
    <dgm:pt modelId="{2AE8E683-4383-4944-A78B-85C7E87923C8}" type="parTrans" cxnId="{24F49CB0-D7C4-40D5-8E62-36A8E532E88F}">
      <dgm:prSet/>
      <dgm:spPr/>
      <dgm:t>
        <a:bodyPr/>
        <a:lstStyle/>
        <a:p>
          <a:endParaRPr lang="en-US"/>
        </a:p>
      </dgm:t>
    </dgm:pt>
    <dgm:pt modelId="{4D5938E5-F0A1-450B-97D0-27E6BE8735D1}" type="sibTrans" cxnId="{24F49CB0-D7C4-40D5-8E62-36A8E532E88F}">
      <dgm:prSet/>
      <dgm:spPr/>
      <dgm:t>
        <a:bodyPr/>
        <a:lstStyle/>
        <a:p>
          <a:endParaRPr lang="en-US"/>
        </a:p>
      </dgm:t>
    </dgm:pt>
    <dgm:pt modelId="{E086DC29-E80C-4525-AB1C-FB417DCE5132}">
      <dgm:prSet/>
      <dgm:spPr/>
      <dgm:t>
        <a:bodyPr/>
        <a:lstStyle/>
        <a:p>
          <a:r>
            <a:rPr lang="en-US"/>
            <a:t>Home comfort</a:t>
          </a:r>
        </a:p>
      </dgm:t>
    </dgm:pt>
    <dgm:pt modelId="{2C3A8002-B66A-4966-A7AA-6C20F94C89AE}" type="parTrans" cxnId="{0FD378D6-D23B-4794-9047-461ED76500D1}">
      <dgm:prSet/>
      <dgm:spPr/>
      <dgm:t>
        <a:bodyPr/>
        <a:lstStyle/>
        <a:p>
          <a:endParaRPr lang="en-US"/>
        </a:p>
      </dgm:t>
    </dgm:pt>
    <dgm:pt modelId="{4EA46B30-D9F4-4D54-8563-99E5997A2069}" type="sibTrans" cxnId="{0FD378D6-D23B-4794-9047-461ED76500D1}">
      <dgm:prSet/>
      <dgm:spPr/>
      <dgm:t>
        <a:bodyPr/>
        <a:lstStyle/>
        <a:p>
          <a:endParaRPr lang="en-US"/>
        </a:p>
      </dgm:t>
    </dgm:pt>
    <dgm:pt modelId="{770B9E6C-6E85-449C-B910-ED9F3076B8DE}">
      <dgm:prSet/>
      <dgm:spPr/>
      <dgm:t>
        <a:bodyPr/>
        <a:lstStyle/>
        <a:p>
          <a:r>
            <a:rPr lang="en-US"/>
            <a:t>Reduced drafts and hot/cold spots</a:t>
          </a:r>
        </a:p>
      </dgm:t>
    </dgm:pt>
    <dgm:pt modelId="{5BC432D2-2264-453A-9038-E89213B0BE65}" type="parTrans" cxnId="{C4128A25-AB3F-4EB2-9E2C-47303339082D}">
      <dgm:prSet/>
      <dgm:spPr/>
      <dgm:t>
        <a:bodyPr/>
        <a:lstStyle/>
        <a:p>
          <a:endParaRPr lang="en-US"/>
        </a:p>
      </dgm:t>
    </dgm:pt>
    <dgm:pt modelId="{C9DAE37C-6FF7-4E92-9449-DA7F0BBF0711}" type="sibTrans" cxnId="{C4128A25-AB3F-4EB2-9E2C-47303339082D}">
      <dgm:prSet/>
      <dgm:spPr/>
      <dgm:t>
        <a:bodyPr/>
        <a:lstStyle/>
        <a:p>
          <a:endParaRPr lang="en-US"/>
        </a:p>
      </dgm:t>
    </dgm:pt>
    <dgm:pt modelId="{4007DB65-E2DC-4330-8D5F-184163134C10}">
      <dgm:prSet/>
      <dgm:spPr/>
      <dgm:t>
        <a:bodyPr/>
        <a:lstStyle/>
        <a:p>
          <a:r>
            <a:rPr lang="en-US"/>
            <a:t>Health impacts</a:t>
          </a:r>
        </a:p>
      </dgm:t>
    </dgm:pt>
    <dgm:pt modelId="{00AC3AF4-BD87-401F-B2B2-D73A4E10534F}" type="parTrans" cxnId="{7F332029-AE46-4A87-A7B3-B93E4F777DF6}">
      <dgm:prSet/>
      <dgm:spPr/>
      <dgm:t>
        <a:bodyPr/>
        <a:lstStyle/>
        <a:p>
          <a:endParaRPr lang="en-US"/>
        </a:p>
      </dgm:t>
    </dgm:pt>
    <dgm:pt modelId="{9022EAD5-5EDB-4ED3-89F8-B44494B19162}" type="sibTrans" cxnId="{7F332029-AE46-4A87-A7B3-B93E4F777DF6}">
      <dgm:prSet/>
      <dgm:spPr/>
      <dgm:t>
        <a:bodyPr/>
        <a:lstStyle/>
        <a:p>
          <a:endParaRPr lang="en-US"/>
        </a:p>
      </dgm:t>
    </dgm:pt>
    <dgm:pt modelId="{77496600-678A-47BB-B3CD-2ABFA016B8D7}">
      <dgm:prSet/>
      <dgm:spPr/>
      <dgm:t>
        <a:bodyPr/>
        <a:lstStyle/>
        <a:p>
          <a:r>
            <a:rPr lang="en-US"/>
            <a:t>Improved ventilation and insulation reduces occurrence of mold</a:t>
          </a:r>
        </a:p>
      </dgm:t>
    </dgm:pt>
    <dgm:pt modelId="{1277EFB4-DB45-4328-B466-161F168340EC}" type="parTrans" cxnId="{7A4ADE26-0E48-49BD-B2C7-BFAD13FD8088}">
      <dgm:prSet/>
      <dgm:spPr/>
      <dgm:t>
        <a:bodyPr/>
        <a:lstStyle/>
        <a:p>
          <a:endParaRPr lang="en-US"/>
        </a:p>
      </dgm:t>
    </dgm:pt>
    <dgm:pt modelId="{30EB2A97-055E-48EA-9E4B-93B4A80C3D44}" type="sibTrans" cxnId="{7A4ADE26-0E48-49BD-B2C7-BFAD13FD8088}">
      <dgm:prSet/>
      <dgm:spPr/>
      <dgm:t>
        <a:bodyPr/>
        <a:lstStyle/>
        <a:p>
          <a:endParaRPr lang="en-US"/>
        </a:p>
      </dgm:t>
    </dgm:pt>
    <dgm:pt modelId="{3F4B6517-D4D9-49DA-BE33-1731C01B34EC}">
      <dgm:prSet/>
      <dgm:spPr/>
      <dgm:t>
        <a:bodyPr/>
        <a:lstStyle/>
        <a:p>
          <a:r>
            <a:rPr lang="en-US"/>
            <a:t>Safer homes, especially for the young and Elders</a:t>
          </a:r>
        </a:p>
      </dgm:t>
    </dgm:pt>
    <dgm:pt modelId="{00A36357-D926-4B95-AE83-BC093E3B556C}" type="parTrans" cxnId="{E34A8010-4B1B-4C3B-A789-025BB2AE677B}">
      <dgm:prSet/>
      <dgm:spPr/>
      <dgm:t>
        <a:bodyPr/>
        <a:lstStyle/>
        <a:p>
          <a:endParaRPr lang="en-US"/>
        </a:p>
      </dgm:t>
    </dgm:pt>
    <dgm:pt modelId="{E099AB0F-C161-464C-969E-26A662E5350F}" type="sibTrans" cxnId="{E34A8010-4B1B-4C3B-A789-025BB2AE677B}">
      <dgm:prSet/>
      <dgm:spPr/>
      <dgm:t>
        <a:bodyPr/>
        <a:lstStyle/>
        <a:p>
          <a:endParaRPr lang="en-US"/>
        </a:p>
      </dgm:t>
    </dgm:pt>
    <dgm:pt modelId="{4BF5C801-8A66-4FEF-A4F6-8B0891F021E4}">
      <dgm:prSet/>
      <dgm:spPr/>
      <dgm:t>
        <a:bodyPr/>
        <a:lstStyle/>
        <a:p>
          <a:r>
            <a:rPr lang="en-US"/>
            <a:t>Lower impact on the land </a:t>
          </a:r>
        </a:p>
      </dgm:t>
    </dgm:pt>
    <dgm:pt modelId="{DD541CC2-2B04-4C33-B435-B9AED69C4F2B}" type="parTrans" cxnId="{69F3C2BF-7E7B-408C-AF60-CC5A676C772C}">
      <dgm:prSet/>
      <dgm:spPr/>
      <dgm:t>
        <a:bodyPr/>
        <a:lstStyle/>
        <a:p>
          <a:endParaRPr lang="en-US"/>
        </a:p>
      </dgm:t>
    </dgm:pt>
    <dgm:pt modelId="{C0E7446F-F634-4CDB-BC3A-1FDFCF23B42C}" type="sibTrans" cxnId="{69F3C2BF-7E7B-408C-AF60-CC5A676C772C}">
      <dgm:prSet/>
      <dgm:spPr/>
      <dgm:t>
        <a:bodyPr/>
        <a:lstStyle/>
        <a:p>
          <a:endParaRPr lang="en-US"/>
        </a:p>
      </dgm:t>
    </dgm:pt>
    <dgm:pt modelId="{C813F016-E691-439B-9B2C-E1EAC592275D}">
      <dgm:prSet/>
      <dgm:spPr/>
      <dgm:t>
        <a:bodyPr/>
        <a:lstStyle/>
        <a:p>
          <a:r>
            <a:rPr lang="en-US"/>
            <a:t>Reduced greenhouse gas emissions</a:t>
          </a:r>
        </a:p>
      </dgm:t>
    </dgm:pt>
    <dgm:pt modelId="{6FE55ADC-F12C-4604-94BE-10CCBB773CE5}" type="parTrans" cxnId="{1C1AC9FE-C1D9-490A-BDBA-71E53DAFF6E6}">
      <dgm:prSet/>
      <dgm:spPr/>
      <dgm:t>
        <a:bodyPr/>
        <a:lstStyle/>
        <a:p>
          <a:endParaRPr lang="en-US"/>
        </a:p>
      </dgm:t>
    </dgm:pt>
    <dgm:pt modelId="{D6C79AAA-00D8-45BF-B599-F9D2C5148948}" type="sibTrans" cxnId="{1C1AC9FE-C1D9-490A-BDBA-71E53DAFF6E6}">
      <dgm:prSet/>
      <dgm:spPr/>
      <dgm:t>
        <a:bodyPr/>
        <a:lstStyle/>
        <a:p>
          <a:endParaRPr lang="en-US"/>
        </a:p>
      </dgm:t>
    </dgm:pt>
    <dgm:pt modelId="{4807D30D-2124-44DB-84C7-AA6440720CAD}">
      <dgm:prSet/>
      <dgm:spPr/>
      <dgm:t>
        <a:bodyPr/>
        <a:lstStyle/>
        <a:p>
          <a:r>
            <a:rPr lang="en-US"/>
            <a:t>Contribute towards lower provincial energy use and </a:t>
          </a:r>
        </a:p>
      </dgm:t>
    </dgm:pt>
    <dgm:pt modelId="{C978CADF-3FA7-4127-94C7-C7CA4032A8E9}" type="parTrans" cxnId="{3C731FA4-83DF-4D7C-BE8F-0568C7EC80D1}">
      <dgm:prSet/>
      <dgm:spPr/>
      <dgm:t>
        <a:bodyPr/>
        <a:lstStyle/>
        <a:p>
          <a:endParaRPr lang="en-US"/>
        </a:p>
      </dgm:t>
    </dgm:pt>
    <dgm:pt modelId="{A0B3E9A6-B269-40BF-ACC1-AECADA4F8137}" type="sibTrans" cxnId="{3C731FA4-83DF-4D7C-BE8F-0568C7EC80D1}">
      <dgm:prSet/>
      <dgm:spPr/>
      <dgm:t>
        <a:bodyPr/>
        <a:lstStyle/>
        <a:p>
          <a:endParaRPr lang="en-US"/>
        </a:p>
      </dgm:t>
    </dgm:pt>
    <dgm:pt modelId="{4E5F2697-3E77-4987-818D-6C78190FDB70}">
      <dgm:prSet/>
      <dgm:spPr/>
      <dgm:t>
        <a:bodyPr/>
        <a:lstStyle/>
        <a:p>
          <a:r>
            <a:rPr lang="en-US"/>
            <a:t>potentially eliminate need for new energy generation locations</a:t>
          </a:r>
        </a:p>
      </dgm:t>
    </dgm:pt>
    <dgm:pt modelId="{9643C934-AEE6-431E-8E68-AD338825D819}" type="parTrans" cxnId="{D8FE2684-C202-4EFF-9EC3-6A97C060C02E}">
      <dgm:prSet/>
      <dgm:spPr/>
      <dgm:t>
        <a:bodyPr/>
        <a:lstStyle/>
        <a:p>
          <a:endParaRPr lang="en-US"/>
        </a:p>
      </dgm:t>
    </dgm:pt>
    <dgm:pt modelId="{DE4B3562-A942-45BC-A495-9D6F3E33E100}" type="sibTrans" cxnId="{D8FE2684-C202-4EFF-9EC3-6A97C060C02E}">
      <dgm:prSet/>
      <dgm:spPr/>
      <dgm:t>
        <a:bodyPr/>
        <a:lstStyle/>
        <a:p>
          <a:endParaRPr lang="en-US"/>
        </a:p>
      </dgm:t>
    </dgm:pt>
    <dgm:pt modelId="{A3D6534A-338F-4EF8-88D0-BB15B79680F5}" type="pres">
      <dgm:prSet presAssocID="{A835EA26-5742-4AEE-8EBA-2DD42B34FED6}" presName="Name0" presStyleCnt="0">
        <dgm:presLayoutVars>
          <dgm:dir/>
          <dgm:animLvl val="lvl"/>
          <dgm:resizeHandles val="exact"/>
        </dgm:presLayoutVars>
      </dgm:prSet>
      <dgm:spPr/>
    </dgm:pt>
    <dgm:pt modelId="{02DD5311-ED68-49B5-89FB-2E182B3413FA}" type="pres">
      <dgm:prSet presAssocID="{B602769E-B7B5-4CC6-9739-6C9E55866A3F}" presName="composite" presStyleCnt="0"/>
      <dgm:spPr/>
    </dgm:pt>
    <dgm:pt modelId="{B557B08E-7B2A-422F-BA80-B3C8C83FF311}" type="pres">
      <dgm:prSet presAssocID="{B602769E-B7B5-4CC6-9739-6C9E55866A3F}" presName="parTx" presStyleLbl="alignNode1" presStyleIdx="0" presStyleCnt="5">
        <dgm:presLayoutVars>
          <dgm:chMax val="0"/>
          <dgm:chPref val="0"/>
          <dgm:bulletEnabled val="1"/>
        </dgm:presLayoutVars>
      </dgm:prSet>
      <dgm:spPr/>
    </dgm:pt>
    <dgm:pt modelId="{EBC71635-C147-4D90-B02D-D52946BB117F}" type="pres">
      <dgm:prSet presAssocID="{B602769E-B7B5-4CC6-9739-6C9E55866A3F}" presName="desTx" presStyleLbl="alignAccFollowNode1" presStyleIdx="0" presStyleCnt="5">
        <dgm:presLayoutVars>
          <dgm:bulletEnabled val="1"/>
        </dgm:presLayoutVars>
      </dgm:prSet>
      <dgm:spPr/>
    </dgm:pt>
    <dgm:pt modelId="{64C2238D-6804-43E8-B4DE-8A3F8374FC7C}" type="pres">
      <dgm:prSet presAssocID="{5C6EB985-9290-4075-A5D5-98D65E30F0C9}" presName="space" presStyleCnt="0"/>
      <dgm:spPr/>
    </dgm:pt>
    <dgm:pt modelId="{985CABF3-CD75-498E-A0B2-71B19CA9EA2F}" type="pres">
      <dgm:prSet presAssocID="{E086DC29-E80C-4525-AB1C-FB417DCE5132}" presName="composite" presStyleCnt="0"/>
      <dgm:spPr/>
    </dgm:pt>
    <dgm:pt modelId="{B3FB8310-79DB-48FD-A815-D5E1C34303DF}" type="pres">
      <dgm:prSet presAssocID="{E086DC29-E80C-4525-AB1C-FB417DCE5132}" presName="parTx" presStyleLbl="alignNode1" presStyleIdx="1" presStyleCnt="5">
        <dgm:presLayoutVars>
          <dgm:chMax val="0"/>
          <dgm:chPref val="0"/>
          <dgm:bulletEnabled val="1"/>
        </dgm:presLayoutVars>
      </dgm:prSet>
      <dgm:spPr/>
    </dgm:pt>
    <dgm:pt modelId="{80A467DD-ABA8-4A30-8394-491C1FDF362B}" type="pres">
      <dgm:prSet presAssocID="{E086DC29-E80C-4525-AB1C-FB417DCE5132}" presName="desTx" presStyleLbl="alignAccFollowNode1" presStyleIdx="1" presStyleCnt="5">
        <dgm:presLayoutVars>
          <dgm:bulletEnabled val="1"/>
        </dgm:presLayoutVars>
      </dgm:prSet>
      <dgm:spPr/>
    </dgm:pt>
    <dgm:pt modelId="{52F1F533-9ED4-431B-B82A-0B244858BF5B}" type="pres">
      <dgm:prSet presAssocID="{4EA46B30-D9F4-4D54-8563-99E5997A2069}" presName="space" presStyleCnt="0"/>
      <dgm:spPr/>
    </dgm:pt>
    <dgm:pt modelId="{331AC3F3-9F3C-43C0-8AD6-355CA067BA9D}" type="pres">
      <dgm:prSet presAssocID="{4007DB65-E2DC-4330-8D5F-184163134C10}" presName="composite" presStyleCnt="0"/>
      <dgm:spPr/>
    </dgm:pt>
    <dgm:pt modelId="{EB9F5285-7BD3-4CA5-8FBE-B4CFF33C3FF1}" type="pres">
      <dgm:prSet presAssocID="{4007DB65-E2DC-4330-8D5F-184163134C10}" presName="parTx" presStyleLbl="alignNode1" presStyleIdx="2" presStyleCnt="5">
        <dgm:presLayoutVars>
          <dgm:chMax val="0"/>
          <dgm:chPref val="0"/>
          <dgm:bulletEnabled val="1"/>
        </dgm:presLayoutVars>
      </dgm:prSet>
      <dgm:spPr/>
    </dgm:pt>
    <dgm:pt modelId="{7CE4A558-4C4C-4A3A-A4A0-DBC8712020DE}" type="pres">
      <dgm:prSet presAssocID="{4007DB65-E2DC-4330-8D5F-184163134C10}" presName="desTx" presStyleLbl="alignAccFollowNode1" presStyleIdx="2" presStyleCnt="5">
        <dgm:presLayoutVars>
          <dgm:bulletEnabled val="1"/>
        </dgm:presLayoutVars>
      </dgm:prSet>
      <dgm:spPr/>
    </dgm:pt>
    <dgm:pt modelId="{1F2E1E8C-5343-4677-BD65-1F8E5B308E08}" type="pres">
      <dgm:prSet presAssocID="{9022EAD5-5EDB-4ED3-89F8-B44494B19162}" presName="space" presStyleCnt="0"/>
      <dgm:spPr/>
    </dgm:pt>
    <dgm:pt modelId="{9E0BF913-6C5B-47B4-B413-8B01E967B19C}" type="pres">
      <dgm:prSet presAssocID="{4BF5C801-8A66-4FEF-A4F6-8B0891F021E4}" presName="composite" presStyleCnt="0"/>
      <dgm:spPr/>
    </dgm:pt>
    <dgm:pt modelId="{3D215BBF-0B82-4A7C-8072-D8F1BAE51E0D}" type="pres">
      <dgm:prSet presAssocID="{4BF5C801-8A66-4FEF-A4F6-8B0891F021E4}" presName="parTx" presStyleLbl="alignNode1" presStyleIdx="3" presStyleCnt="5">
        <dgm:presLayoutVars>
          <dgm:chMax val="0"/>
          <dgm:chPref val="0"/>
          <dgm:bulletEnabled val="1"/>
        </dgm:presLayoutVars>
      </dgm:prSet>
      <dgm:spPr/>
    </dgm:pt>
    <dgm:pt modelId="{1BCA1A91-765D-413A-AC87-1DA1349186B7}" type="pres">
      <dgm:prSet presAssocID="{4BF5C801-8A66-4FEF-A4F6-8B0891F021E4}" presName="desTx" presStyleLbl="alignAccFollowNode1" presStyleIdx="3" presStyleCnt="5">
        <dgm:presLayoutVars>
          <dgm:bulletEnabled val="1"/>
        </dgm:presLayoutVars>
      </dgm:prSet>
      <dgm:spPr/>
    </dgm:pt>
    <dgm:pt modelId="{AEC46EAE-A583-4BF6-A9C4-CFDC7F49E34E}" type="pres">
      <dgm:prSet presAssocID="{C0E7446F-F634-4CDB-BC3A-1FDFCF23B42C}" presName="space" presStyleCnt="0"/>
      <dgm:spPr/>
    </dgm:pt>
    <dgm:pt modelId="{B40F91AA-E73A-4686-AB74-7D057BAC1DF2}" type="pres">
      <dgm:prSet presAssocID="{4E5F2697-3E77-4987-818D-6C78190FDB70}" presName="composite" presStyleCnt="0"/>
      <dgm:spPr/>
    </dgm:pt>
    <dgm:pt modelId="{BA2E2552-9D35-4869-A3C5-86E75CB646DA}" type="pres">
      <dgm:prSet presAssocID="{4E5F2697-3E77-4987-818D-6C78190FDB70}" presName="parTx" presStyleLbl="alignNode1" presStyleIdx="4" presStyleCnt="5">
        <dgm:presLayoutVars>
          <dgm:chMax val="0"/>
          <dgm:chPref val="0"/>
          <dgm:bulletEnabled val="1"/>
        </dgm:presLayoutVars>
      </dgm:prSet>
      <dgm:spPr/>
    </dgm:pt>
    <dgm:pt modelId="{A9AF5774-69C1-4078-B58A-A1BE12C7F976}" type="pres">
      <dgm:prSet presAssocID="{4E5F2697-3E77-4987-818D-6C78190FDB70}" presName="desTx" presStyleLbl="alignAccFollowNode1" presStyleIdx="4" presStyleCnt="5">
        <dgm:presLayoutVars>
          <dgm:bulletEnabled val="1"/>
        </dgm:presLayoutVars>
      </dgm:prSet>
      <dgm:spPr/>
    </dgm:pt>
  </dgm:ptLst>
  <dgm:cxnLst>
    <dgm:cxn modelId="{CD24440C-46DC-453A-B551-DBD52CA38619}" type="presOf" srcId="{BDEBBDFF-72D5-482A-B7DE-245C1BE5BB00}" destId="{EBC71635-C147-4D90-B02D-D52946BB117F}" srcOrd="0" destOrd="2" presId="urn:microsoft.com/office/officeart/2005/8/layout/hList1"/>
    <dgm:cxn modelId="{E34A8010-4B1B-4C3B-A789-025BB2AE677B}" srcId="{4007DB65-E2DC-4330-8D5F-184163134C10}" destId="{3F4B6517-D4D9-49DA-BE33-1731C01B34EC}" srcOrd="1" destOrd="0" parTransId="{00A36357-D926-4B95-AE83-BC093E3B556C}" sibTransId="{E099AB0F-C161-464C-969E-26A662E5350F}"/>
    <dgm:cxn modelId="{3C3A7D17-0773-428E-913E-0CE88F643A0D}" type="presOf" srcId="{4007DB65-E2DC-4330-8D5F-184163134C10}" destId="{EB9F5285-7BD3-4CA5-8FBE-B4CFF33C3FF1}" srcOrd="0" destOrd="0" presId="urn:microsoft.com/office/officeart/2005/8/layout/hList1"/>
    <dgm:cxn modelId="{90B8801A-3F07-4134-BAF7-84723A209DC1}" type="presOf" srcId="{4BF5C801-8A66-4FEF-A4F6-8B0891F021E4}" destId="{3D215BBF-0B82-4A7C-8072-D8F1BAE51E0D}" srcOrd="0" destOrd="0" presId="urn:microsoft.com/office/officeart/2005/8/layout/hList1"/>
    <dgm:cxn modelId="{2DA7681B-3F66-4F08-B4A1-F02BCE18E79B}" type="presOf" srcId="{C813F016-E691-439B-9B2C-E1EAC592275D}" destId="{1BCA1A91-765D-413A-AC87-1DA1349186B7}" srcOrd="0" destOrd="0" presId="urn:microsoft.com/office/officeart/2005/8/layout/hList1"/>
    <dgm:cxn modelId="{C4128A25-AB3F-4EB2-9E2C-47303339082D}" srcId="{E086DC29-E80C-4525-AB1C-FB417DCE5132}" destId="{770B9E6C-6E85-449C-B910-ED9F3076B8DE}" srcOrd="0" destOrd="0" parTransId="{5BC432D2-2264-453A-9038-E89213B0BE65}" sibTransId="{C9DAE37C-6FF7-4E92-9449-DA7F0BBF0711}"/>
    <dgm:cxn modelId="{7A4ADE26-0E48-49BD-B2C7-BFAD13FD8088}" srcId="{4007DB65-E2DC-4330-8D5F-184163134C10}" destId="{77496600-678A-47BB-B3CD-2ABFA016B8D7}" srcOrd="0" destOrd="0" parTransId="{1277EFB4-DB45-4328-B466-161F168340EC}" sibTransId="{30EB2A97-055E-48EA-9E4B-93B4A80C3D44}"/>
    <dgm:cxn modelId="{7F332029-AE46-4A87-A7B3-B93E4F777DF6}" srcId="{A835EA26-5742-4AEE-8EBA-2DD42B34FED6}" destId="{4007DB65-E2DC-4330-8D5F-184163134C10}" srcOrd="2" destOrd="0" parTransId="{00AC3AF4-BD87-401F-B2B2-D73A4E10534F}" sibTransId="{9022EAD5-5EDB-4ED3-89F8-B44494B19162}"/>
    <dgm:cxn modelId="{E2EB8D35-8632-469D-A086-648DCB5D91AF}" type="presOf" srcId="{3F4B6517-D4D9-49DA-BE33-1731C01B34EC}" destId="{7CE4A558-4C4C-4A3A-A4A0-DBC8712020DE}" srcOrd="0" destOrd="1" presId="urn:microsoft.com/office/officeart/2005/8/layout/hList1"/>
    <dgm:cxn modelId="{14385647-D3D9-465A-B563-D88048EEFC90}" type="presOf" srcId="{770B9E6C-6E85-449C-B910-ED9F3076B8DE}" destId="{80A467DD-ABA8-4A30-8394-491C1FDF362B}" srcOrd="0" destOrd="0" presId="urn:microsoft.com/office/officeart/2005/8/layout/hList1"/>
    <dgm:cxn modelId="{070B637B-2BDC-4170-950E-E057E430B054}" srcId="{B602769E-B7B5-4CC6-9739-6C9E55866A3F}" destId="{2BB6E54A-7D48-4C2F-AFEC-AC8CA20C38EB}" srcOrd="0" destOrd="0" parTransId="{57877692-0C1C-4B5D-808D-C0356EA6C3AF}" sibTransId="{5B8D804B-930C-4E8E-A08D-586C6192AE49}"/>
    <dgm:cxn modelId="{BB322684-5312-4CCC-A969-60259BAE3314}" type="presOf" srcId="{2BB6E54A-7D48-4C2F-AFEC-AC8CA20C38EB}" destId="{EBC71635-C147-4D90-B02D-D52946BB117F}" srcOrd="0" destOrd="0" presId="urn:microsoft.com/office/officeart/2005/8/layout/hList1"/>
    <dgm:cxn modelId="{D8FE2684-C202-4EFF-9EC3-6A97C060C02E}" srcId="{A835EA26-5742-4AEE-8EBA-2DD42B34FED6}" destId="{4E5F2697-3E77-4987-818D-6C78190FDB70}" srcOrd="4" destOrd="0" parTransId="{9643C934-AEE6-431E-8E68-AD338825D819}" sibTransId="{DE4B3562-A942-45BC-A495-9D6F3E33E100}"/>
    <dgm:cxn modelId="{9B8AF292-10A4-4518-8E68-F4F43C366E4B}" type="presOf" srcId="{A835EA26-5742-4AEE-8EBA-2DD42B34FED6}" destId="{A3D6534A-338F-4EF8-88D0-BB15B79680F5}" srcOrd="0" destOrd="0" presId="urn:microsoft.com/office/officeart/2005/8/layout/hList1"/>
    <dgm:cxn modelId="{E3B8EB9F-5568-42A9-8A6A-1E990100F04F}" type="presOf" srcId="{B602769E-B7B5-4CC6-9739-6C9E55866A3F}" destId="{B557B08E-7B2A-422F-BA80-B3C8C83FF311}" srcOrd="0" destOrd="0" presId="urn:microsoft.com/office/officeart/2005/8/layout/hList1"/>
    <dgm:cxn modelId="{3C731FA4-83DF-4D7C-BE8F-0568C7EC80D1}" srcId="{4BF5C801-8A66-4FEF-A4F6-8B0891F021E4}" destId="{4807D30D-2124-44DB-84C7-AA6440720CAD}" srcOrd="1" destOrd="0" parTransId="{C978CADF-3FA7-4127-94C7-C7CA4032A8E9}" sibTransId="{A0B3E9A6-B269-40BF-ACC1-AECADA4F8137}"/>
    <dgm:cxn modelId="{24F49CB0-D7C4-40D5-8E62-36A8E532E88F}" srcId="{B602769E-B7B5-4CC6-9739-6C9E55866A3F}" destId="{BDEBBDFF-72D5-482A-B7DE-245C1BE5BB00}" srcOrd="2" destOrd="0" parTransId="{2AE8E683-4383-4944-A78B-85C7E87923C8}" sibTransId="{4D5938E5-F0A1-450B-97D0-27E6BE8735D1}"/>
    <dgm:cxn modelId="{B3A207B2-C99C-4CD9-B483-914D71E5B83F}" srcId="{B602769E-B7B5-4CC6-9739-6C9E55866A3F}" destId="{151C2C56-2BCA-4ACB-8C19-18E8E3D2FEDE}" srcOrd="1" destOrd="0" parTransId="{8E53D59E-7370-4968-A2A5-109F86C328CB}" sibTransId="{CE8E6AD1-8895-4144-AE12-E2AC53A56212}"/>
    <dgm:cxn modelId="{25FFCAB7-D838-487D-AF87-EC2F636F8D19}" srcId="{A835EA26-5742-4AEE-8EBA-2DD42B34FED6}" destId="{B602769E-B7B5-4CC6-9739-6C9E55866A3F}" srcOrd="0" destOrd="0" parTransId="{9CFC46DA-73A8-45CF-870D-BF059AE02123}" sibTransId="{5C6EB985-9290-4075-A5D5-98D65E30F0C9}"/>
    <dgm:cxn modelId="{757A9BBB-E0BC-470A-A57D-59DD094212A4}" type="presOf" srcId="{77496600-678A-47BB-B3CD-2ABFA016B8D7}" destId="{7CE4A558-4C4C-4A3A-A4A0-DBC8712020DE}" srcOrd="0" destOrd="0" presId="urn:microsoft.com/office/officeart/2005/8/layout/hList1"/>
    <dgm:cxn modelId="{741C3FBE-62A9-4287-9AFE-504743966CE4}" type="presOf" srcId="{151C2C56-2BCA-4ACB-8C19-18E8E3D2FEDE}" destId="{EBC71635-C147-4D90-B02D-D52946BB117F}" srcOrd="0" destOrd="1" presId="urn:microsoft.com/office/officeart/2005/8/layout/hList1"/>
    <dgm:cxn modelId="{69F3C2BF-7E7B-408C-AF60-CC5A676C772C}" srcId="{A835EA26-5742-4AEE-8EBA-2DD42B34FED6}" destId="{4BF5C801-8A66-4FEF-A4F6-8B0891F021E4}" srcOrd="3" destOrd="0" parTransId="{DD541CC2-2B04-4C33-B435-B9AED69C4F2B}" sibTransId="{C0E7446F-F634-4CDB-BC3A-1FDFCF23B42C}"/>
    <dgm:cxn modelId="{0FD378D6-D23B-4794-9047-461ED76500D1}" srcId="{A835EA26-5742-4AEE-8EBA-2DD42B34FED6}" destId="{E086DC29-E80C-4525-AB1C-FB417DCE5132}" srcOrd="1" destOrd="0" parTransId="{2C3A8002-B66A-4966-A7AA-6C20F94C89AE}" sibTransId="{4EA46B30-D9F4-4D54-8563-99E5997A2069}"/>
    <dgm:cxn modelId="{AA10DFDA-C216-4AD6-95BC-5EDA6C04DA33}" type="presOf" srcId="{4807D30D-2124-44DB-84C7-AA6440720CAD}" destId="{1BCA1A91-765D-413A-AC87-1DA1349186B7}" srcOrd="0" destOrd="1" presId="urn:microsoft.com/office/officeart/2005/8/layout/hList1"/>
    <dgm:cxn modelId="{390647DE-1954-4922-B10D-978CDA094DB0}" type="presOf" srcId="{E086DC29-E80C-4525-AB1C-FB417DCE5132}" destId="{B3FB8310-79DB-48FD-A815-D5E1C34303DF}" srcOrd="0" destOrd="0" presId="urn:microsoft.com/office/officeart/2005/8/layout/hList1"/>
    <dgm:cxn modelId="{847C61FB-2AB5-4BA0-A9C4-AFB4DE447782}" type="presOf" srcId="{4E5F2697-3E77-4987-818D-6C78190FDB70}" destId="{BA2E2552-9D35-4869-A3C5-86E75CB646DA}" srcOrd="0" destOrd="0" presId="urn:microsoft.com/office/officeart/2005/8/layout/hList1"/>
    <dgm:cxn modelId="{1C1AC9FE-C1D9-490A-BDBA-71E53DAFF6E6}" srcId="{4BF5C801-8A66-4FEF-A4F6-8B0891F021E4}" destId="{C813F016-E691-439B-9B2C-E1EAC592275D}" srcOrd="0" destOrd="0" parTransId="{6FE55ADC-F12C-4604-94BE-10CCBB773CE5}" sibTransId="{D6C79AAA-00D8-45BF-B599-F9D2C5148948}"/>
    <dgm:cxn modelId="{18ECC2E6-9BB2-4ABC-A625-F91334A37644}" type="presParOf" srcId="{A3D6534A-338F-4EF8-88D0-BB15B79680F5}" destId="{02DD5311-ED68-49B5-89FB-2E182B3413FA}" srcOrd="0" destOrd="0" presId="urn:microsoft.com/office/officeart/2005/8/layout/hList1"/>
    <dgm:cxn modelId="{813F17A2-6FF3-4F3F-A4DE-CA468F5198D1}" type="presParOf" srcId="{02DD5311-ED68-49B5-89FB-2E182B3413FA}" destId="{B557B08E-7B2A-422F-BA80-B3C8C83FF311}" srcOrd="0" destOrd="0" presId="urn:microsoft.com/office/officeart/2005/8/layout/hList1"/>
    <dgm:cxn modelId="{EFDFB85D-2D81-427C-ADD5-FFBBCC69C236}" type="presParOf" srcId="{02DD5311-ED68-49B5-89FB-2E182B3413FA}" destId="{EBC71635-C147-4D90-B02D-D52946BB117F}" srcOrd="1" destOrd="0" presId="urn:microsoft.com/office/officeart/2005/8/layout/hList1"/>
    <dgm:cxn modelId="{AA686CBF-DEF3-4BFC-9E4D-642EA995ADDE}" type="presParOf" srcId="{A3D6534A-338F-4EF8-88D0-BB15B79680F5}" destId="{64C2238D-6804-43E8-B4DE-8A3F8374FC7C}" srcOrd="1" destOrd="0" presId="urn:microsoft.com/office/officeart/2005/8/layout/hList1"/>
    <dgm:cxn modelId="{6A116EA6-7363-485B-9735-4A91D65E617D}" type="presParOf" srcId="{A3D6534A-338F-4EF8-88D0-BB15B79680F5}" destId="{985CABF3-CD75-498E-A0B2-71B19CA9EA2F}" srcOrd="2" destOrd="0" presId="urn:microsoft.com/office/officeart/2005/8/layout/hList1"/>
    <dgm:cxn modelId="{BB8FF971-F90C-4F6F-BD6D-1D93B5667999}" type="presParOf" srcId="{985CABF3-CD75-498E-A0B2-71B19CA9EA2F}" destId="{B3FB8310-79DB-48FD-A815-D5E1C34303DF}" srcOrd="0" destOrd="0" presId="urn:microsoft.com/office/officeart/2005/8/layout/hList1"/>
    <dgm:cxn modelId="{AD5FF7C3-DBDC-43F4-8E27-FAB2B2017C57}" type="presParOf" srcId="{985CABF3-CD75-498E-A0B2-71B19CA9EA2F}" destId="{80A467DD-ABA8-4A30-8394-491C1FDF362B}" srcOrd="1" destOrd="0" presId="urn:microsoft.com/office/officeart/2005/8/layout/hList1"/>
    <dgm:cxn modelId="{CD7536B9-78D5-4C4C-8919-90DB2BC79F66}" type="presParOf" srcId="{A3D6534A-338F-4EF8-88D0-BB15B79680F5}" destId="{52F1F533-9ED4-431B-B82A-0B244858BF5B}" srcOrd="3" destOrd="0" presId="urn:microsoft.com/office/officeart/2005/8/layout/hList1"/>
    <dgm:cxn modelId="{2F481289-3AD5-4C88-9568-3E325B3BDEA7}" type="presParOf" srcId="{A3D6534A-338F-4EF8-88D0-BB15B79680F5}" destId="{331AC3F3-9F3C-43C0-8AD6-355CA067BA9D}" srcOrd="4" destOrd="0" presId="urn:microsoft.com/office/officeart/2005/8/layout/hList1"/>
    <dgm:cxn modelId="{1E7B95B1-CBAC-4CD1-9883-A814AA23E107}" type="presParOf" srcId="{331AC3F3-9F3C-43C0-8AD6-355CA067BA9D}" destId="{EB9F5285-7BD3-4CA5-8FBE-B4CFF33C3FF1}" srcOrd="0" destOrd="0" presId="urn:microsoft.com/office/officeart/2005/8/layout/hList1"/>
    <dgm:cxn modelId="{B96F2124-63DF-4F21-8BC2-721BAFC9F048}" type="presParOf" srcId="{331AC3F3-9F3C-43C0-8AD6-355CA067BA9D}" destId="{7CE4A558-4C4C-4A3A-A4A0-DBC8712020DE}" srcOrd="1" destOrd="0" presId="urn:microsoft.com/office/officeart/2005/8/layout/hList1"/>
    <dgm:cxn modelId="{3B1C5A15-B163-4970-905E-710670CDC087}" type="presParOf" srcId="{A3D6534A-338F-4EF8-88D0-BB15B79680F5}" destId="{1F2E1E8C-5343-4677-BD65-1F8E5B308E08}" srcOrd="5" destOrd="0" presId="urn:microsoft.com/office/officeart/2005/8/layout/hList1"/>
    <dgm:cxn modelId="{FA196AB6-1AA1-46D5-BD3B-AC30C91FA918}" type="presParOf" srcId="{A3D6534A-338F-4EF8-88D0-BB15B79680F5}" destId="{9E0BF913-6C5B-47B4-B413-8B01E967B19C}" srcOrd="6" destOrd="0" presId="urn:microsoft.com/office/officeart/2005/8/layout/hList1"/>
    <dgm:cxn modelId="{FDB38ED3-7650-4C94-922F-775DD34B1B1C}" type="presParOf" srcId="{9E0BF913-6C5B-47B4-B413-8B01E967B19C}" destId="{3D215BBF-0B82-4A7C-8072-D8F1BAE51E0D}" srcOrd="0" destOrd="0" presId="urn:microsoft.com/office/officeart/2005/8/layout/hList1"/>
    <dgm:cxn modelId="{E2C9AE77-CA15-4915-9BCF-0AFA0B8D1A54}" type="presParOf" srcId="{9E0BF913-6C5B-47B4-B413-8B01E967B19C}" destId="{1BCA1A91-765D-413A-AC87-1DA1349186B7}" srcOrd="1" destOrd="0" presId="urn:microsoft.com/office/officeart/2005/8/layout/hList1"/>
    <dgm:cxn modelId="{5AADADE7-7A8C-49BF-915B-391D14F74EB2}" type="presParOf" srcId="{A3D6534A-338F-4EF8-88D0-BB15B79680F5}" destId="{AEC46EAE-A583-4BF6-A9C4-CFDC7F49E34E}" srcOrd="7" destOrd="0" presId="urn:microsoft.com/office/officeart/2005/8/layout/hList1"/>
    <dgm:cxn modelId="{E21BF93C-A751-46E2-91BE-BB2C170F69E0}" type="presParOf" srcId="{A3D6534A-338F-4EF8-88D0-BB15B79680F5}" destId="{B40F91AA-E73A-4686-AB74-7D057BAC1DF2}" srcOrd="8" destOrd="0" presId="urn:microsoft.com/office/officeart/2005/8/layout/hList1"/>
    <dgm:cxn modelId="{D0CE809D-CFAB-47DD-AE43-ED85C2D99A50}" type="presParOf" srcId="{B40F91AA-E73A-4686-AB74-7D057BAC1DF2}" destId="{BA2E2552-9D35-4869-A3C5-86E75CB646DA}" srcOrd="0" destOrd="0" presId="urn:microsoft.com/office/officeart/2005/8/layout/hList1"/>
    <dgm:cxn modelId="{6BC356CA-99A7-45DE-B27B-3E76B6DDF01B}" type="presParOf" srcId="{B40F91AA-E73A-4686-AB74-7D057BAC1DF2}" destId="{A9AF5774-69C1-4078-B58A-A1BE12C7F97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FD2BAC-E1BC-48F2-9633-7EFF7FA2FB6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C40C63D-81B3-44E9-9A21-AB763512EFBD}">
      <dgm:prSet/>
      <dgm:spPr/>
      <dgm:t>
        <a:bodyPr/>
        <a:lstStyle/>
        <a:p>
          <a:pPr>
            <a:lnSpc>
              <a:spcPct val="100000"/>
            </a:lnSpc>
          </a:pPr>
          <a:r>
            <a:rPr lang="en-US"/>
            <a:t>Policy needs to reflect </a:t>
          </a:r>
        </a:p>
      </dgm:t>
    </dgm:pt>
    <dgm:pt modelId="{211E0A69-83C0-49CE-9BF7-238DCFC57E67}" type="parTrans" cxnId="{CBBE8507-2EDA-4811-B666-73C4FE944BAB}">
      <dgm:prSet/>
      <dgm:spPr/>
      <dgm:t>
        <a:bodyPr/>
        <a:lstStyle/>
        <a:p>
          <a:endParaRPr lang="en-US"/>
        </a:p>
      </dgm:t>
    </dgm:pt>
    <dgm:pt modelId="{9DC63C1F-5446-413B-9AA7-8543419CB1F1}" type="sibTrans" cxnId="{CBBE8507-2EDA-4811-B666-73C4FE944BAB}">
      <dgm:prSet/>
      <dgm:spPr/>
      <dgm:t>
        <a:bodyPr/>
        <a:lstStyle/>
        <a:p>
          <a:endParaRPr lang="en-US"/>
        </a:p>
      </dgm:t>
    </dgm:pt>
    <dgm:pt modelId="{3674360A-4212-4779-8D23-A0354BF6B913}">
      <dgm:prSet/>
      <dgm:spPr/>
      <dgm:t>
        <a:bodyPr/>
        <a:lstStyle/>
        <a:p>
          <a:pPr>
            <a:lnSpc>
              <a:spcPct val="100000"/>
            </a:lnSpc>
          </a:pPr>
          <a:r>
            <a:rPr lang="en-US"/>
            <a:t>entire situation and community</a:t>
          </a:r>
        </a:p>
      </dgm:t>
    </dgm:pt>
    <dgm:pt modelId="{057C23B6-4046-4681-BF1C-B0B8BA99F3DC}" type="parTrans" cxnId="{5CE780E1-69AA-446A-A34F-31F09144DCB3}">
      <dgm:prSet/>
      <dgm:spPr/>
      <dgm:t>
        <a:bodyPr/>
        <a:lstStyle/>
        <a:p>
          <a:endParaRPr lang="en-US"/>
        </a:p>
      </dgm:t>
    </dgm:pt>
    <dgm:pt modelId="{53DFDA3B-9734-460F-9014-018147DFE1EB}" type="sibTrans" cxnId="{5CE780E1-69AA-446A-A34F-31F09144DCB3}">
      <dgm:prSet/>
      <dgm:spPr/>
      <dgm:t>
        <a:bodyPr/>
        <a:lstStyle/>
        <a:p>
          <a:endParaRPr lang="en-US"/>
        </a:p>
      </dgm:t>
    </dgm:pt>
    <dgm:pt modelId="{36E0E1F6-B95B-4724-A4E2-C3ACF7A5591C}">
      <dgm:prSet/>
      <dgm:spPr/>
      <dgm:t>
        <a:bodyPr/>
        <a:lstStyle/>
        <a:p>
          <a:pPr>
            <a:lnSpc>
              <a:spcPct val="100000"/>
            </a:lnSpc>
          </a:pPr>
          <a:r>
            <a:rPr lang="en-US"/>
            <a:t>A holistic EE policy considers:</a:t>
          </a:r>
        </a:p>
      </dgm:t>
    </dgm:pt>
    <dgm:pt modelId="{2CD795BF-EAF0-43CF-AFD9-35A716927BB1}" type="parTrans" cxnId="{1E81B2C3-6CCE-4FE8-8C62-3047305C48EC}">
      <dgm:prSet/>
      <dgm:spPr/>
      <dgm:t>
        <a:bodyPr/>
        <a:lstStyle/>
        <a:p>
          <a:endParaRPr lang="en-US"/>
        </a:p>
      </dgm:t>
    </dgm:pt>
    <dgm:pt modelId="{871ADDA4-AD11-4E5E-ACC4-B3C0EEE4707C}" type="sibTrans" cxnId="{1E81B2C3-6CCE-4FE8-8C62-3047305C48EC}">
      <dgm:prSet/>
      <dgm:spPr/>
      <dgm:t>
        <a:bodyPr/>
        <a:lstStyle/>
        <a:p>
          <a:endParaRPr lang="en-US"/>
        </a:p>
      </dgm:t>
    </dgm:pt>
    <dgm:pt modelId="{723F8C28-E96E-4244-BCC0-B31A501069E9}">
      <dgm:prSet/>
      <dgm:spPr/>
      <dgm:t>
        <a:bodyPr/>
        <a:lstStyle/>
        <a:p>
          <a:pPr>
            <a:lnSpc>
              <a:spcPct val="100000"/>
            </a:lnSpc>
          </a:pPr>
          <a:r>
            <a:rPr lang="en-US" dirty="0"/>
            <a:t>New construction</a:t>
          </a:r>
        </a:p>
      </dgm:t>
    </dgm:pt>
    <dgm:pt modelId="{CC70DCFE-AE17-42A8-8225-427864ECC02E}" type="parTrans" cxnId="{50111886-A663-4A4A-B69A-A5944B60038F}">
      <dgm:prSet/>
      <dgm:spPr/>
      <dgm:t>
        <a:bodyPr/>
        <a:lstStyle/>
        <a:p>
          <a:endParaRPr lang="en-US"/>
        </a:p>
      </dgm:t>
    </dgm:pt>
    <dgm:pt modelId="{6034CF74-45FA-4580-8D76-55E5740EC6FB}" type="sibTrans" cxnId="{50111886-A663-4A4A-B69A-A5944B60038F}">
      <dgm:prSet/>
      <dgm:spPr/>
      <dgm:t>
        <a:bodyPr/>
        <a:lstStyle/>
        <a:p>
          <a:endParaRPr lang="en-US"/>
        </a:p>
      </dgm:t>
    </dgm:pt>
    <dgm:pt modelId="{F5BE0F14-C0AC-451B-9128-F93AEC28FD82}">
      <dgm:prSet/>
      <dgm:spPr/>
      <dgm:t>
        <a:bodyPr/>
        <a:lstStyle/>
        <a:p>
          <a:pPr>
            <a:lnSpc>
              <a:spcPct val="100000"/>
            </a:lnSpc>
          </a:pPr>
          <a:r>
            <a:rPr lang="en-US"/>
            <a:t>Maintenance</a:t>
          </a:r>
        </a:p>
      </dgm:t>
    </dgm:pt>
    <dgm:pt modelId="{ABDBC2C3-EDD1-423D-B2CD-9626C0AE51A2}" type="parTrans" cxnId="{077F70FA-5D10-48E0-A6DD-4D2FC2D36D9D}">
      <dgm:prSet/>
      <dgm:spPr/>
      <dgm:t>
        <a:bodyPr/>
        <a:lstStyle/>
        <a:p>
          <a:endParaRPr lang="en-US"/>
        </a:p>
      </dgm:t>
    </dgm:pt>
    <dgm:pt modelId="{9DABE8E4-E904-4E38-AA84-0CCD3EF5E752}" type="sibTrans" cxnId="{077F70FA-5D10-48E0-A6DD-4D2FC2D36D9D}">
      <dgm:prSet/>
      <dgm:spPr/>
      <dgm:t>
        <a:bodyPr/>
        <a:lstStyle/>
        <a:p>
          <a:endParaRPr lang="en-US"/>
        </a:p>
      </dgm:t>
    </dgm:pt>
    <dgm:pt modelId="{3B62D636-CFE9-4EDA-9746-3B80435637F4}">
      <dgm:prSet/>
      <dgm:spPr/>
      <dgm:t>
        <a:bodyPr/>
        <a:lstStyle/>
        <a:p>
          <a:pPr>
            <a:lnSpc>
              <a:spcPct val="100000"/>
            </a:lnSpc>
          </a:pPr>
          <a:r>
            <a:rPr lang="en-US"/>
            <a:t>Capacity building</a:t>
          </a:r>
        </a:p>
      </dgm:t>
    </dgm:pt>
    <dgm:pt modelId="{5B37A094-C281-488F-B34A-7161247777C0}" type="parTrans" cxnId="{78BFE45C-4535-4528-97BF-122B6773D284}">
      <dgm:prSet/>
      <dgm:spPr/>
      <dgm:t>
        <a:bodyPr/>
        <a:lstStyle/>
        <a:p>
          <a:endParaRPr lang="en-US"/>
        </a:p>
      </dgm:t>
    </dgm:pt>
    <dgm:pt modelId="{703CC826-1602-48DD-B285-CA15FEB4A733}" type="sibTrans" cxnId="{78BFE45C-4535-4528-97BF-122B6773D284}">
      <dgm:prSet/>
      <dgm:spPr/>
      <dgm:t>
        <a:bodyPr/>
        <a:lstStyle/>
        <a:p>
          <a:endParaRPr lang="en-US"/>
        </a:p>
      </dgm:t>
    </dgm:pt>
    <dgm:pt modelId="{8D589F80-F2CC-4FFB-9F14-362BD80BC89F}">
      <dgm:prSet/>
      <dgm:spPr/>
      <dgm:t>
        <a:bodyPr/>
        <a:lstStyle/>
        <a:p>
          <a:pPr>
            <a:lnSpc>
              <a:spcPct val="100000"/>
            </a:lnSpc>
          </a:pPr>
          <a:r>
            <a:rPr lang="en-US"/>
            <a:t>Responsibilities of both residents and Council</a:t>
          </a:r>
        </a:p>
      </dgm:t>
    </dgm:pt>
    <dgm:pt modelId="{247EFDF8-FA4C-4A48-B428-A170EF59189B}" type="parTrans" cxnId="{A0567082-3089-4F4C-8886-D3C9BE47ADA2}">
      <dgm:prSet/>
      <dgm:spPr/>
      <dgm:t>
        <a:bodyPr/>
        <a:lstStyle/>
        <a:p>
          <a:endParaRPr lang="en-US"/>
        </a:p>
      </dgm:t>
    </dgm:pt>
    <dgm:pt modelId="{78D9FB86-17B1-4B9D-AB1C-855353DC3869}" type="sibTrans" cxnId="{A0567082-3089-4F4C-8886-D3C9BE47ADA2}">
      <dgm:prSet/>
      <dgm:spPr/>
      <dgm:t>
        <a:bodyPr/>
        <a:lstStyle/>
        <a:p>
          <a:endParaRPr lang="en-US"/>
        </a:p>
      </dgm:t>
    </dgm:pt>
    <dgm:pt modelId="{7C145253-602F-4725-82C7-15D5D29E4CDB}" type="pres">
      <dgm:prSet presAssocID="{3DFD2BAC-E1BC-48F2-9633-7EFF7FA2FB68}" presName="root" presStyleCnt="0">
        <dgm:presLayoutVars>
          <dgm:dir/>
          <dgm:resizeHandles val="exact"/>
        </dgm:presLayoutVars>
      </dgm:prSet>
      <dgm:spPr/>
    </dgm:pt>
    <dgm:pt modelId="{33A35B74-B8B7-4E71-95E2-038971687081}" type="pres">
      <dgm:prSet presAssocID="{CC40C63D-81B3-44E9-9A21-AB763512EFBD}" presName="compNode" presStyleCnt="0"/>
      <dgm:spPr/>
    </dgm:pt>
    <dgm:pt modelId="{8EF3B4DF-EEF4-4D04-BE55-E33B4EC81462}" type="pres">
      <dgm:prSet presAssocID="{CC40C63D-81B3-44E9-9A21-AB763512EFBD}" presName="bgRect" presStyleLbl="bgShp" presStyleIdx="0" presStyleCnt="3"/>
      <dgm:spPr/>
    </dgm:pt>
    <dgm:pt modelId="{A1265792-406B-49F6-8B77-1DC170696865}" type="pres">
      <dgm:prSet presAssocID="{CC40C63D-81B3-44E9-9A21-AB763512EFB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142AFB15-7E09-47F9-BF84-11EE0A7F7EB1}" type="pres">
      <dgm:prSet presAssocID="{CC40C63D-81B3-44E9-9A21-AB763512EFBD}" presName="spaceRect" presStyleCnt="0"/>
      <dgm:spPr/>
    </dgm:pt>
    <dgm:pt modelId="{7E446F49-56F5-42DA-A50F-9EE84D935971}" type="pres">
      <dgm:prSet presAssocID="{CC40C63D-81B3-44E9-9A21-AB763512EFBD}" presName="parTx" presStyleLbl="revTx" presStyleIdx="0" presStyleCnt="4">
        <dgm:presLayoutVars>
          <dgm:chMax val="0"/>
          <dgm:chPref val="0"/>
        </dgm:presLayoutVars>
      </dgm:prSet>
      <dgm:spPr/>
    </dgm:pt>
    <dgm:pt modelId="{49125D07-B928-4DBB-9550-B365B59EE5C4}" type="pres">
      <dgm:prSet presAssocID="{9DC63C1F-5446-413B-9AA7-8543419CB1F1}" presName="sibTrans" presStyleCnt="0"/>
      <dgm:spPr/>
    </dgm:pt>
    <dgm:pt modelId="{CA63D8F8-4110-4E76-8001-403A44D584D2}" type="pres">
      <dgm:prSet presAssocID="{3674360A-4212-4779-8D23-A0354BF6B913}" presName="compNode" presStyleCnt="0"/>
      <dgm:spPr/>
    </dgm:pt>
    <dgm:pt modelId="{2AD5D9FB-6195-4D99-A59E-C7368EB3D6A5}" type="pres">
      <dgm:prSet presAssocID="{3674360A-4212-4779-8D23-A0354BF6B913}" presName="bgRect" presStyleLbl="bgShp" presStyleIdx="1" presStyleCnt="3"/>
      <dgm:spPr/>
    </dgm:pt>
    <dgm:pt modelId="{4927E307-24F9-4C7E-9947-A54A5EAA7466}" type="pres">
      <dgm:prSet presAssocID="{3674360A-4212-4779-8D23-A0354BF6B91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a:ext>
      </dgm:extLst>
    </dgm:pt>
    <dgm:pt modelId="{D61E3BF5-DF42-452F-A74F-E9FF6878CAB9}" type="pres">
      <dgm:prSet presAssocID="{3674360A-4212-4779-8D23-A0354BF6B913}" presName="spaceRect" presStyleCnt="0"/>
      <dgm:spPr/>
    </dgm:pt>
    <dgm:pt modelId="{FD4E0E51-35D6-4ECD-82BB-F8895D5EC18B}" type="pres">
      <dgm:prSet presAssocID="{3674360A-4212-4779-8D23-A0354BF6B913}" presName="parTx" presStyleLbl="revTx" presStyleIdx="1" presStyleCnt="4">
        <dgm:presLayoutVars>
          <dgm:chMax val="0"/>
          <dgm:chPref val="0"/>
        </dgm:presLayoutVars>
      </dgm:prSet>
      <dgm:spPr/>
    </dgm:pt>
    <dgm:pt modelId="{6507DF38-D212-424D-8CC5-6266038691DC}" type="pres">
      <dgm:prSet presAssocID="{53DFDA3B-9734-460F-9014-018147DFE1EB}" presName="sibTrans" presStyleCnt="0"/>
      <dgm:spPr/>
    </dgm:pt>
    <dgm:pt modelId="{3F6EC114-9709-4202-95BE-A659ABF1B108}" type="pres">
      <dgm:prSet presAssocID="{36E0E1F6-B95B-4724-A4E2-C3ACF7A5591C}" presName="compNode" presStyleCnt="0"/>
      <dgm:spPr/>
    </dgm:pt>
    <dgm:pt modelId="{7D7F0588-4BB7-4403-9C76-72CC409449A7}" type="pres">
      <dgm:prSet presAssocID="{36E0E1F6-B95B-4724-A4E2-C3ACF7A5591C}" presName="bgRect" presStyleLbl="bgShp" presStyleIdx="2" presStyleCnt="3"/>
      <dgm:spPr/>
    </dgm:pt>
    <dgm:pt modelId="{03F4EC5B-1368-494A-AC31-D494D5F48B0F}" type="pres">
      <dgm:prSet presAssocID="{36E0E1F6-B95B-4724-A4E2-C3ACF7A5591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ity"/>
        </a:ext>
      </dgm:extLst>
    </dgm:pt>
    <dgm:pt modelId="{6BAC2B18-FD34-4358-8BD7-3BBEFC162BA2}" type="pres">
      <dgm:prSet presAssocID="{36E0E1F6-B95B-4724-A4E2-C3ACF7A5591C}" presName="spaceRect" presStyleCnt="0"/>
      <dgm:spPr/>
    </dgm:pt>
    <dgm:pt modelId="{1023F7AE-D795-4642-B0C2-58B5F77DC60F}" type="pres">
      <dgm:prSet presAssocID="{36E0E1F6-B95B-4724-A4E2-C3ACF7A5591C}" presName="parTx" presStyleLbl="revTx" presStyleIdx="2" presStyleCnt="4">
        <dgm:presLayoutVars>
          <dgm:chMax val="0"/>
          <dgm:chPref val="0"/>
        </dgm:presLayoutVars>
      </dgm:prSet>
      <dgm:spPr/>
    </dgm:pt>
    <dgm:pt modelId="{4671381D-7DCE-4457-BC1D-1F938A1EBB77}" type="pres">
      <dgm:prSet presAssocID="{36E0E1F6-B95B-4724-A4E2-C3ACF7A5591C}" presName="desTx" presStyleLbl="revTx" presStyleIdx="3" presStyleCnt="4" custLinFactNeighborX="-34782" custLinFactNeighborY="1650">
        <dgm:presLayoutVars/>
      </dgm:prSet>
      <dgm:spPr/>
    </dgm:pt>
  </dgm:ptLst>
  <dgm:cxnLst>
    <dgm:cxn modelId="{CBBE8507-2EDA-4811-B666-73C4FE944BAB}" srcId="{3DFD2BAC-E1BC-48F2-9633-7EFF7FA2FB68}" destId="{CC40C63D-81B3-44E9-9A21-AB763512EFBD}" srcOrd="0" destOrd="0" parTransId="{211E0A69-83C0-49CE-9BF7-238DCFC57E67}" sibTransId="{9DC63C1F-5446-413B-9AA7-8543419CB1F1}"/>
    <dgm:cxn modelId="{31A9ED1E-2374-461F-B6CC-97EA8B923892}" type="presOf" srcId="{723F8C28-E96E-4244-BCC0-B31A501069E9}" destId="{4671381D-7DCE-4457-BC1D-1F938A1EBB77}" srcOrd="0" destOrd="0" presId="urn:microsoft.com/office/officeart/2018/2/layout/IconVerticalSolidList"/>
    <dgm:cxn modelId="{C393173F-833A-419B-B044-15E68A5B8344}" type="presOf" srcId="{3DFD2BAC-E1BC-48F2-9633-7EFF7FA2FB68}" destId="{7C145253-602F-4725-82C7-15D5D29E4CDB}" srcOrd="0" destOrd="0" presId="urn:microsoft.com/office/officeart/2018/2/layout/IconVerticalSolidList"/>
    <dgm:cxn modelId="{78BFE45C-4535-4528-97BF-122B6773D284}" srcId="{36E0E1F6-B95B-4724-A4E2-C3ACF7A5591C}" destId="{3B62D636-CFE9-4EDA-9746-3B80435637F4}" srcOrd="2" destOrd="0" parTransId="{5B37A094-C281-488F-B34A-7161247777C0}" sibTransId="{703CC826-1602-48DD-B285-CA15FEB4A733}"/>
    <dgm:cxn modelId="{FE25FE76-EFDD-483B-A23A-7E5BF645D400}" type="presOf" srcId="{F5BE0F14-C0AC-451B-9128-F93AEC28FD82}" destId="{4671381D-7DCE-4457-BC1D-1F938A1EBB77}" srcOrd="0" destOrd="1" presId="urn:microsoft.com/office/officeart/2018/2/layout/IconVerticalSolidList"/>
    <dgm:cxn modelId="{8BAEDE7A-40B2-489B-9F2D-B9E31432917D}" type="presOf" srcId="{3B62D636-CFE9-4EDA-9746-3B80435637F4}" destId="{4671381D-7DCE-4457-BC1D-1F938A1EBB77}" srcOrd="0" destOrd="2" presId="urn:microsoft.com/office/officeart/2018/2/layout/IconVerticalSolidList"/>
    <dgm:cxn modelId="{A0567082-3089-4F4C-8886-D3C9BE47ADA2}" srcId="{36E0E1F6-B95B-4724-A4E2-C3ACF7A5591C}" destId="{8D589F80-F2CC-4FFB-9F14-362BD80BC89F}" srcOrd="3" destOrd="0" parTransId="{247EFDF8-FA4C-4A48-B428-A170EF59189B}" sibTransId="{78D9FB86-17B1-4B9D-AB1C-855353DC3869}"/>
    <dgm:cxn modelId="{50111886-A663-4A4A-B69A-A5944B60038F}" srcId="{36E0E1F6-B95B-4724-A4E2-C3ACF7A5591C}" destId="{723F8C28-E96E-4244-BCC0-B31A501069E9}" srcOrd="0" destOrd="0" parTransId="{CC70DCFE-AE17-42A8-8225-427864ECC02E}" sibTransId="{6034CF74-45FA-4580-8D76-55E5740EC6FB}"/>
    <dgm:cxn modelId="{24EC01B9-B308-485D-A056-F89E11564864}" type="presOf" srcId="{36E0E1F6-B95B-4724-A4E2-C3ACF7A5591C}" destId="{1023F7AE-D795-4642-B0C2-58B5F77DC60F}" srcOrd="0" destOrd="0" presId="urn:microsoft.com/office/officeart/2018/2/layout/IconVerticalSolidList"/>
    <dgm:cxn modelId="{7403F7BF-520E-421A-AA9C-B4CF7BD34DDC}" type="presOf" srcId="{3674360A-4212-4779-8D23-A0354BF6B913}" destId="{FD4E0E51-35D6-4ECD-82BB-F8895D5EC18B}" srcOrd="0" destOrd="0" presId="urn:microsoft.com/office/officeart/2018/2/layout/IconVerticalSolidList"/>
    <dgm:cxn modelId="{1E81B2C3-6CCE-4FE8-8C62-3047305C48EC}" srcId="{3DFD2BAC-E1BC-48F2-9633-7EFF7FA2FB68}" destId="{36E0E1F6-B95B-4724-A4E2-C3ACF7A5591C}" srcOrd="2" destOrd="0" parTransId="{2CD795BF-EAF0-43CF-AFD9-35A716927BB1}" sibTransId="{871ADDA4-AD11-4E5E-ACC4-B3C0EEE4707C}"/>
    <dgm:cxn modelId="{DCA05FCB-9869-4526-898A-95BB8B2EFD4D}" type="presOf" srcId="{8D589F80-F2CC-4FFB-9F14-362BD80BC89F}" destId="{4671381D-7DCE-4457-BC1D-1F938A1EBB77}" srcOrd="0" destOrd="3" presId="urn:microsoft.com/office/officeart/2018/2/layout/IconVerticalSolidList"/>
    <dgm:cxn modelId="{5CE780E1-69AA-446A-A34F-31F09144DCB3}" srcId="{3DFD2BAC-E1BC-48F2-9633-7EFF7FA2FB68}" destId="{3674360A-4212-4779-8D23-A0354BF6B913}" srcOrd="1" destOrd="0" parTransId="{057C23B6-4046-4681-BF1C-B0B8BA99F3DC}" sibTransId="{53DFDA3B-9734-460F-9014-018147DFE1EB}"/>
    <dgm:cxn modelId="{077F70FA-5D10-48E0-A6DD-4D2FC2D36D9D}" srcId="{36E0E1F6-B95B-4724-A4E2-C3ACF7A5591C}" destId="{F5BE0F14-C0AC-451B-9128-F93AEC28FD82}" srcOrd="1" destOrd="0" parTransId="{ABDBC2C3-EDD1-423D-B2CD-9626C0AE51A2}" sibTransId="{9DABE8E4-E904-4E38-AA84-0CCD3EF5E752}"/>
    <dgm:cxn modelId="{3444D7FE-4312-41C9-81C6-180EA6CF7C73}" type="presOf" srcId="{CC40C63D-81B3-44E9-9A21-AB763512EFBD}" destId="{7E446F49-56F5-42DA-A50F-9EE84D935971}" srcOrd="0" destOrd="0" presId="urn:microsoft.com/office/officeart/2018/2/layout/IconVerticalSolidList"/>
    <dgm:cxn modelId="{407EDEE7-09A4-4F4D-AF60-C93F886EC859}" type="presParOf" srcId="{7C145253-602F-4725-82C7-15D5D29E4CDB}" destId="{33A35B74-B8B7-4E71-95E2-038971687081}" srcOrd="0" destOrd="0" presId="urn:microsoft.com/office/officeart/2018/2/layout/IconVerticalSolidList"/>
    <dgm:cxn modelId="{3B796DD6-DC9A-4347-A86F-BBAA4DA4EB28}" type="presParOf" srcId="{33A35B74-B8B7-4E71-95E2-038971687081}" destId="{8EF3B4DF-EEF4-4D04-BE55-E33B4EC81462}" srcOrd="0" destOrd="0" presId="urn:microsoft.com/office/officeart/2018/2/layout/IconVerticalSolidList"/>
    <dgm:cxn modelId="{AEA478A7-32F4-493D-8429-1C6E575C9DD4}" type="presParOf" srcId="{33A35B74-B8B7-4E71-95E2-038971687081}" destId="{A1265792-406B-49F6-8B77-1DC170696865}" srcOrd="1" destOrd="0" presId="urn:microsoft.com/office/officeart/2018/2/layout/IconVerticalSolidList"/>
    <dgm:cxn modelId="{6A0967E2-20F5-44BA-AF48-B0273DE99ADD}" type="presParOf" srcId="{33A35B74-B8B7-4E71-95E2-038971687081}" destId="{142AFB15-7E09-47F9-BF84-11EE0A7F7EB1}" srcOrd="2" destOrd="0" presId="urn:microsoft.com/office/officeart/2018/2/layout/IconVerticalSolidList"/>
    <dgm:cxn modelId="{BC4B2256-0F49-40AF-BC65-47B7BDD880EB}" type="presParOf" srcId="{33A35B74-B8B7-4E71-95E2-038971687081}" destId="{7E446F49-56F5-42DA-A50F-9EE84D935971}" srcOrd="3" destOrd="0" presId="urn:microsoft.com/office/officeart/2018/2/layout/IconVerticalSolidList"/>
    <dgm:cxn modelId="{28F4BCD2-69AC-474E-AA4A-66396CDD1D82}" type="presParOf" srcId="{7C145253-602F-4725-82C7-15D5D29E4CDB}" destId="{49125D07-B928-4DBB-9550-B365B59EE5C4}" srcOrd="1" destOrd="0" presId="urn:microsoft.com/office/officeart/2018/2/layout/IconVerticalSolidList"/>
    <dgm:cxn modelId="{4C988D11-BC04-40FA-8148-646ED42594C6}" type="presParOf" srcId="{7C145253-602F-4725-82C7-15D5D29E4CDB}" destId="{CA63D8F8-4110-4E76-8001-403A44D584D2}" srcOrd="2" destOrd="0" presId="urn:microsoft.com/office/officeart/2018/2/layout/IconVerticalSolidList"/>
    <dgm:cxn modelId="{06EFF564-F622-4F63-BE42-3868252D5221}" type="presParOf" srcId="{CA63D8F8-4110-4E76-8001-403A44D584D2}" destId="{2AD5D9FB-6195-4D99-A59E-C7368EB3D6A5}" srcOrd="0" destOrd="0" presId="urn:microsoft.com/office/officeart/2018/2/layout/IconVerticalSolidList"/>
    <dgm:cxn modelId="{8DFADF75-354D-46A8-B826-29C3C32AC44E}" type="presParOf" srcId="{CA63D8F8-4110-4E76-8001-403A44D584D2}" destId="{4927E307-24F9-4C7E-9947-A54A5EAA7466}" srcOrd="1" destOrd="0" presId="urn:microsoft.com/office/officeart/2018/2/layout/IconVerticalSolidList"/>
    <dgm:cxn modelId="{A9549BE4-7900-4CD2-998B-D8EC1563B3A4}" type="presParOf" srcId="{CA63D8F8-4110-4E76-8001-403A44D584D2}" destId="{D61E3BF5-DF42-452F-A74F-E9FF6878CAB9}" srcOrd="2" destOrd="0" presId="urn:microsoft.com/office/officeart/2018/2/layout/IconVerticalSolidList"/>
    <dgm:cxn modelId="{FD4C2D74-BCBB-4D9C-A8B6-3459E4D1E866}" type="presParOf" srcId="{CA63D8F8-4110-4E76-8001-403A44D584D2}" destId="{FD4E0E51-35D6-4ECD-82BB-F8895D5EC18B}" srcOrd="3" destOrd="0" presId="urn:microsoft.com/office/officeart/2018/2/layout/IconVerticalSolidList"/>
    <dgm:cxn modelId="{8D15C517-E5CF-428C-B0EF-CB1C834BD1B8}" type="presParOf" srcId="{7C145253-602F-4725-82C7-15D5D29E4CDB}" destId="{6507DF38-D212-424D-8CC5-6266038691DC}" srcOrd="3" destOrd="0" presId="urn:microsoft.com/office/officeart/2018/2/layout/IconVerticalSolidList"/>
    <dgm:cxn modelId="{98800695-40E9-485B-AAF6-1F2AF1FE18FE}" type="presParOf" srcId="{7C145253-602F-4725-82C7-15D5D29E4CDB}" destId="{3F6EC114-9709-4202-95BE-A659ABF1B108}" srcOrd="4" destOrd="0" presId="urn:microsoft.com/office/officeart/2018/2/layout/IconVerticalSolidList"/>
    <dgm:cxn modelId="{4C36BB10-68B7-49FA-8328-FD6C7D09E122}" type="presParOf" srcId="{3F6EC114-9709-4202-95BE-A659ABF1B108}" destId="{7D7F0588-4BB7-4403-9C76-72CC409449A7}" srcOrd="0" destOrd="0" presId="urn:microsoft.com/office/officeart/2018/2/layout/IconVerticalSolidList"/>
    <dgm:cxn modelId="{3B4575F6-2BFD-42AC-9024-9B160FBEF72F}" type="presParOf" srcId="{3F6EC114-9709-4202-95BE-A659ABF1B108}" destId="{03F4EC5B-1368-494A-AC31-D494D5F48B0F}" srcOrd="1" destOrd="0" presId="urn:microsoft.com/office/officeart/2018/2/layout/IconVerticalSolidList"/>
    <dgm:cxn modelId="{13F6A36B-C3CA-441C-8737-6360BC4B0C3C}" type="presParOf" srcId="{3F6EC114-9709-4202-95BE-A659ABF1B108}" destId="{6BAC2B18-FD34-4358-8BD7-3BBEFC162BA2}" srcOrd="2" destOrd="0" presId="urn:microsoft.com/office/officeart/2018/2/layout/IconVerticalSolidList"/>
    <dgm:cxn modelId="{9EFA1312-37DD-41A8-80C1-98CC8180BD64}" type="presParOf" srcId="{3F6EC114-9709-4202-95BE-A659ABF1B108}" destId="{1023F7AE-D795-4642-B0C2-58B5F77DC60F}" srcOrd="3" destOrd="0" presId="urn:microsoft.com/office/officeart/2018/2/layout/IconVerticalSolidList"/>
    <dgm:cxn modelId="{0690F11F-07D3-4153-804B-4C91CE81865A}" type="presParOf" srcId="{3F6EC114-9709-4202-95BE-A659ABF1B108}" destId="{4671381D-7DCE-4457-BC1D-1F938A1EBB77}"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90D48A-6D35-4F7B-873D-CF3126E7FCA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2F86CB0-3753-4246-89E5-562C0E713C6A}">
      <dgm:prSet/>
      <dgm:spPr/>
      <dgm:t>
        <a:bodyPr/>
        <a:lstStyle/>
        <a:p>
          <a:r>
            <a:rPr lang="en-US"/>
            <a:t>Energy Champion</a:t>
          </a:r>
        </a:p>
      </dgm:t>
    </dgm:pt>
    <dgm:pt modelId="{56FCDF2A-C422-48B9-B596-3C1110BB720C}" type="parTrans" cxnId="{5C4548CF-F476-4E91-A9AB-F10092E777D1}">
      <dgm:prSet/>
      <dgm:spPr/>
      <dgm:t>
        <a:bodyPr/>
        <a:lstStyle/>
        <a:p>
          <a:endParaRPr lang="en-US"/>
        </a:p>
      </dgm:t>
    </dgm:pt>
    <dgm:pt modelId="{13ECFBEE-B3C2-47F5-A3FB-26293D899CB1}" type="sibTrans" cxnId="{5C4548CF-F476-4E91-A9AB-F10092E777D1}">
      <dgm:prSet/>
      <dgm:spPr/>
      <dgm:t>
        <a:bodyPr/>
        <a:lstStyle/>
        <a:p>
          <a:endParaRPr lang="en-US"/>
        </a:p>
      </dgm:t>
    </dgm:pt>
    <dgm:pt modelId="{2709F20B-85BD-432F-995E-73E9216BF3DA}">
      <dgm:prSet/>
      <dgm:spPr/>
      <dgm:t>
        <a:bodyPr/>
        <a:lstStyle/>
        <a:p>
          <a:r>
            <a:rPr lang="en-US" dirty="0"/>
            <a:t>Community-based leader who works to facilitate energy project, shares energy knowledge, and acts as energy contact for other residents </a:t>
          </a:r>
        </a:p>
      </dgm:t>
    </dgm:pt>
    <dgm:pt modelId="{A21E3467-4485-4B27-8869-A46FEEE14D6C}" type="parTrans" cxnId="{13114AB2-9237-4880-A266-536A852DFCCD}">
      <dgm:prSet/>
      <dgm:spPr/>
      <dgm:t>
        <a:bodyPr/>
        <a:lstStyle/>
        <a:p>
          <a:endParaRPr lang="en-US"/>
        </a:p>
      </dgm:t>
    </dgm:pt>
    <dgm:pt modelId="{1D588BBC-CD39-4BC5-9784-9D38F94572D1}" type="sibTrans" cxnId="{13114AB2-9237-4880-A266-536A852DFCCD}">
      <dgm:prSet/>
      <dgm:spPr/>
      <dgm:t>
        <a:bodyPr/>
        <a:lstStyle/>
        <a:p>
          <a:endParaRPr lang="en-US"/>
        </a:p>
      </dgm:t>
    </dgm:pt>
    <dgm:pt modelId="{FCFFFAD5-CA98-4AF3-8D75-49A45C40CD3D}">
      <dgm:prSet/>
      <dgm:spPr/>
      <dgm:t>
        <a:bodyPr/>
        <a:lstStyle/>
        <a:p>
          <a:r>
            <a:rPr lang="en-US"/>
            <a:t>Green Team</a:t>
          </a:r>
        </a:p>
      </dgm:t>
    </dgm:pt>
    <dgm:pt modelId="{6431B719-6F3A-4039-ADEA-EDF3322DD136}" type="parTrans" cxnId="{0FFCD5DA-D9C7-4C01-966E-33ACC0B7594D}">
      <dgm:prSet/>
      <dgm:spPr/>
      <dgm:t>
        <a:bodyPr/>
        <a:lstStyle/>
        <a:p>
          <a:endParaRPr lang="en-US"/>
        </a:p>
      </dgm:t>
    </dgm:pt>
    <dgm:pt modelId="{071F06C2-2215-4342-A168-8FB87C680068}" type="sibTrans" cxnId="{0FFCD5DA-D9C7-4C01-966E-33ACC0B7594D}">
      <dgm:prSet/>
      <dgm:spPr/>
      <dgm:t>
        <a:bodyPr/>
        <a:lstStyle/>
        <a:p>
          <a:endParaRPr lang="en-US"/>
        </a:p>
      </dgm:t>
    </dgm:pt>
    <dgm:pt modelId="{D059E4C5-47B7-4CE0-94FC-C6BE7A098144}">
      <dgm:prSet/>
      <dgm:spPr/>
      <dgm:t>
        <a:bodyPr/>
        <a:lstStyle/>
        <a:p>
          <a:r>
            <a:rPr lang="en-US"/>
            <a:t>All-ages community team supporting other members in reducing energy use</a:t>
          </a:r>
        </a:p>
      </dgm:t>
    </dgm:pt>
    <dgm:pt modelId="{29EDA099-E06E-415A-B288-D3C5E9EC464B}" type="parTrans" cxnId="{9616A522-E695-411A-A20D-5EB27903D975}">
      <dgm:prSet/>
      <dgm:spPr/>
      <dgm:t>
        <a:bodyPr/>
        <a:lstStyle/>
        <a:p>
          <a:endParaRPr lang="en-US"/>
        </a:p>
      </dgm:t>
    </dgm:pt>
    <dgm:pt modelId="{17788D63-5FDE-484F-AB23-12AEECA23B22}" type="sibTrans" cxnId="{9616A522-E695-411A-A20D-5EB27903D975}">
      <dgm:prSet/>
      <dgm:spPr/>
      <dgm:t>
        <a:bodyPr/>
        <a:lstStyle/>
        <a:p>
          <a:endParaRPr lang="en-US"/>
        </a:p>
      </dgm:t>
    </dgm:pt>
    <dgm:pt modelId="{48693217-7763-4ABB-B53F-B3E7A50229DB}">
      <dgm:prSet/>
      <dgm:spPr/>
      <dgm:t>
        <a:bodyPr/>
        <a:lstStyle/>
        <a:p>
          <a:r>
            <a:rPr lang="en-US"/>
            <a:t>Social media or other platform for sharing tips, knowledge, and information</a:t>
          </a:r>
        </a:p>
      </dgm:t>
    </dgm:pt>
    <dgm:pt modelId="{9928A062-EB62-4A04-A6BB-525735204226}" type="parTrans" cxnId="{B282C2E0-0034-46CF-9B20-D3FE4D5228DC}">
      <dgm:prSet/>
      <dgm:spPr/>
      <dgm:t>
        <a:bodyPr/>
        <a:lstStyle/>
        <a:p>
          <a:endParaRPr lang="en-US"/>
        </a:p>
      </dgm:t>
    </dgm:pt>
    <dgm:pt modelId="{2667EB5A-EB2E-47AA-959A-A624BF158CC9}" type="sibTrans" cxnId="{B282C2E0-0034-46CF-9B20-D3FE4D5228DC}">
      <dgm:prSet/>
      <dgm:spPr/>
      <dgm:t>
        <a:bodyPr/>
        <a:lstStyle/>
        <a:p>
          <a:endParaRPr lang="en-US"/>
        </a:p>
      </dgm:t>
    </dgm:pt>
    <dgm:pt modelId="{086EE40D-F2EA-4AF3-9ACA-62D519A2BA31}">
      <dgm:prSet/>
      <dgm:spPr/>
      <dgm:t>
        <a:bodyPr/>
        <a:lstStyle/>
        <a:p>
          <a:r>
            <a:rPr lang="en-US"/>
            <a:t>Set community-wide challenge and goals</a:t>
          </a:r>
        </a:p>
      </dgm:t>
    </dgm:pt>
    <dgm:pt modelId="{49EB0348-99A3-4833-A307-4638DFF455FE}" type="parTrans" cxnId="{D6166470-C93D-4A76-A7B9-82743D6DABC0}">
      <dgm:prSet/>
      <dgm:spPr/>
      <dgm:t>
        <a:bodyPr/>
        <a:lstStyle/>
        <a:p>
          <a:endParaRPr lang="en-US"/>
        </a:p>
      </dgm:t>
    </dgm:pt>
    <dgm:pt modelId="{1455C824-8EF5-45D4-A599-FEE327C045FB}" type="sibTrans" cxnId="{D6166470-C93D-4A76-A7B9-82743D6DABC0}">
      <dgm:prSet/>
      <dgm:spPr/>
      <dgm:t>
        <a:bodyPr/>
        <a:lstStyle/>
        <a:p>
          <a:endParaRPr lang="en-US"/>
        </a:p>
      </dgm:t>
    </dgm:pt>
    <dgm:pt modelId="{9A9855B9-94E7-4D16-AD5C-4AA442CC7265}" type="pres">
      <dgm:prSet presAssocID="{D890D48A-6D35-4F7B-873D-CF3126E7FCAF}" presName="root" presStyleCnt="0">
        <dgm:presLayoutVars>
          <dgm:dir/>
          <dgm:resizeHandles val="exact"/>
        </dgm:presLayoutVars>
      </dgm:prSet>
      <dgm:spPr/>
    </dgm:pt>
    <dgm:pt modelId="{F0FC2174-B345-4A5B-AA11-A71D44B7F724}" type="pres">
      <dgm:prSet presAssocID="{22F86CB0-3753-4246-89E5-562C0E713C6A}" presName="compNode" presStyleCnt="0"/>
      <dgm:spPr/>
    </dgm:pt>
    <dgm:pt modelId="{9DCE52F4-0FB5-40B7-99F6-091B38AAA083}" type="pres">
      <dgm:prSet presAssocID="{22F86CB0-3753-4246-89E5-562C0E713C6A}" presName="bgRect" presStyleLbl="bgShp" presStyleIdx="0" presStyleCnt="4"/>
      <dgm:spPr/>
    </dgm:pt>
    <dgm:pt modelId="{2775B741-2FD2-42BF-8E0A-BA2973109DD0}" type="pres">
      <dgm:prSet presAssocID="{22F86CB0-3753-4246-89E5-562C0E713C6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C5BCFD1E-0C4D-48CD-8D34-575C9B3C3F47}" type="pres">
      <dgm:prSet presAssocID="{22F86CB0-3753-4246-89E5-562C0E713C6A}" presName="spaceRect" presStyleCnt="0"/>
      <dgm:spPr/>
    </dgm:pt>
    <dgm:pt modelId="{417B827A-38A1-423B-8E58-5AE1ADBAF3E6}" type="pres">
      <dgm:prSet presAssocID="{22F86CB0-3753-4246-89E5-562C0E713C6A}" presName="parTx" presStyleLbl="revTx" presStyleIdx="0" presStyleCnt="6">
        <dgm:presLayoutVars>
          <dgm:chMax val="0"/>
          <dgm:chPref val="0"/>
        </dgm:presLayoutVars>
      </dgm:prSet>
      <dgm:spPr/>
    </dgm:pt>
    <dgm:pt modelId="{C1B05319-3174-4AF2-8377-C2B231680532}" type="pres">
      <dgm:prSet presAssocID="{22F86CB0-3753-4246-89E5-562C0E713C6A}" presName="desTx" presStyleLbl="revTx" presStyleIdx="1" presStyleCnt="6">
        <dgm:presLayoutVars/>
      </dgm:prSet>
      <dgm:spPr/>
    </dgm:pt>
    <dgm:pt modelId="{78B61623-1E16-4EF3-8CAE-965308E29EB9}" type="pres">
      <dgm:prSet presAssocID="{13ECFBEE-B3C2-47F5-A3FB-26293D899CB1}" presName="sibTrans" presStyleCnt="0"/>
      <dgm:spPr/>
    </dgm:pt>
    <dgm:pt modelId="{346EB618-9B0B-427B-8159-5EF37A82DA98}" type="pres">
      <dgm:prSet presAssocID="{FCFFFAD5-CA98-4AF3-8D75-49A45C40CD3D}" presName="compNode" presStyleCnt="0"/>
      <dgm:spPr/>
    </dgm:pt>
    <dgm:pt modelId="{C96B1A57-2F40-438F-A88B-DA02E8E681B7}" type="pres">
      <dgm:prSet presAssocID="{FCFFFAD5-CA98-4AF3-8D75-49A45C40CD3D}" presName="bgRect" presStyleLbl="bgShp" presStyleIdx="1" presStyleCnt="4"/>
      <dgm:spPr/>
    </dgm:pt>
    <dgm:pt modelId="{4F3A3FDF-AB20-49D5-BF55-07981F156A6F}" type="pres">
      <dgm:prSet presAssocID="{FCFFFAD5-CA98-4AF3-8D75-49A45C40CD3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stainability"/>
        </a:ext>
      </dgm:extLst>
    </dgm:pt>
    <dgm:pt modelId="{BD1E4B2D-AEAB-48CF-88EB-EBE4328D19F3}" type="pres">
      <dgm:prSet presAssocID="{FCFFFAD5-CA98-4AF3-8D75-49A45C40CD3D}" presName="spaceRect" presStyleCnt="0"/>
      <dgm:spPr/>
    </dgm:pt>
    <dgm:pt modelId="{07D476FC-8569-4413-9888-62D2E6231B34}" type="pres">
      <dgm:prSet presAssocID="{FCFFFAD5-CA98-4AF3-8D75-49A45C40CD3D}" presName="parTx" presStyleLbl="revTx" presStyleIdx="2" presStyleCnt="6">
        <dgm:presLayoutVars>
          <dgm:chMax val="0"/>
          <dgm:chPref val="0"/>
        </dgm:presLayoutVars>
      </dgm:prSet>
      <dgm:spPr/>
    </dgm:pt>
    <dgm:pt modelId="{89D12E51-86D0-4BE2-8A4F-13353C8C7B3B}" type="pres">
      <dgm:prSet presAssocID="{FCFFFAD5-CA98-4AF3-8D75-49A45C40CD3D}" presName="desTx" presStyleLbl="revTx" presStyleIdx="3" presStyleCnt="6">
        <dgm:presLayoutVars/>
      </dgm:prSet>
      <dgm:spPr/>
    </dgm:pt>
    <dgm:pt modelId="{4D7F4EB6-473A-4FD4-A587-0F2514BA71D3}" type="pres">
      <dgm:prSet presAssocID="{071F06C2-2215-4342-A168-8FB87C680068}" presName="sibTrans" presStyleCnt="0"/>
      <dgm:spPr/>
    </dgm:pt>
    <dgm:pt modelId="{EDE2DEA4-7E0E-4298-AE60-7FB8AD7E1485}" type="pres">
      <dgm:prSet presAssocID="{48693217-7763-4ABB-B53F-B3E7A50229DB}" presName="compNode" presStyleCnt="0"/>
      <dgm:spPr/>
    </dgm:pt>
    <dgm:pt modelId="{7CCDC50A-2194-4479-9E3C-9065FA9D1332}" type="pres">
      <dgm:prSet presAssocID="{48693217-7763-4ABB-B53F-B3E7A50229DB}" presName="bgRect" presStyleLbl="bgShp" presStyleIdx="2" presStyleCnt="4"/>
      <dgm:spPr/>
    </dgm:pt>
    <dgm:pt modelId="{096BAEA0-71E1-4F07-8C92-A4BA19536EA0}" type="pres">
      <dgm:prSet presAssocID="{48693217-7763-4ABB-B53F-B3E7A50229D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nections"/>
        </a:ext>
      </dgm:extLst>
    </dgm:pt>
    <dgm:pt modelId="{0C212240-859D-4512-B2E5-897AB49D6794}" type="pres">
      <dgm:prSet presAssocID="{48693217-7763-4ABB-B53F-B3E7A50229DB}" presName="spaceRect" presStyleCnt="0"/>
      <dgm:spPr/>
    </dgm:pt>
    <dgm:pt modelId="{1C24F414-F7B1-4726-9127-E3407A881F86}" type="pres">
      <dgm:prSet presAssocID="{48693217-7763-4ABB-B53F-B3E7A50229DB}" presName="parTx" presStyleLbl="revTx" presStyleIdx="4" presStyleCnt="6">
        <dgm:presLayoutVars>
          <dgm:chMax val="0"/>
          <dgm:chPref val="0"/>
        </dgm:presLayoutVars>
      </dgm:prSet>
      <dgm:spPr/>
    </dgm:pt>
    <dgm:pt modelId="{F8C4DF5B-42ED-4368-94F4-7945AA5513DF}" type="pres">
      <dgm:prSet presAssocID="{2667EB5A-EB2E-47AA-959A-A624BF158CC9}" presName="sibTrans" presStyleCnt="0"/>
      <dgm:spPr/>
    </dgm:pt>
    <dgm:pt modelId="{3BEE6F73-6072-4A56-9C1D-105DC17A91E6}" type="pres">
      <dgm:prSet presAssocID="{086EE40D-F2EA-4AF3-9ACA-62D519A2BA31}" presName="compNode" presStyleCnt="0"/>
      <dgm:spPr/>
    </dgm:pt>
    <dgm:pt modelId="{2702281B-6DC8-4F8D-9A69-258D52B60D36}" type="pres">
      <dgm:prSet presAssocID="{086EE40D-F2EA-4AF3-9ACA-62D519A2BA31}" presName="bgRect" presStyleLbl="bgShp" presStyleIdx="3" presStyleCnt="4"/>
      <dgm:spPr/>
    </dgm:pt>
    <dgm:pt modelId="{AC245AB2-3B7E-4303-B174-D64F50B77E85}" type="pres">
      <dgm:prSet presAssocID="{086EE40D-F2EA-4AF3-9ACA-62D519A2BA3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llseye"/>
        </a:ext>
      </dgm:extLst>
    </dgm:pt>
    <dgm:pt modelId="{90F0BBF9-241F-47C9-9256-D7EB9550E3EB}" type="pres">
      <dgm:prSet presAssocID="{086EE40D-F2EA-4AF3-9ACA-62D519A2BA31}" presName="spaceRect" presStyleCnt="0"/>
      <dgm:spPr/>
    </dgm:pt>
    <dgm:pt modelId="{C6F52845-3186-47E2-9D53-B6694420F716}" type="pres">
      <dgm:prSet presAssocID="{086EE40D-F2EA-4AF3-9ACA-62D519A2BA31}" presName="parTx" presStyleLbl="revTx" presStyleIdx="5" presStyleCnt="6">
        <dgm:presLayoutVars>
          <dgm:chMax val="0"/>
          <dgm:chPref val="0"/>
        </dgm:presLayoutVars>
      </dgm:prSet>
      <dgm:spPr/>
    </dgm:pt>
  </dgm:ptLst>
  <dgm:cxnLst>
    <dgm:cxn modelId="{9850B619-2F36-40C0-937A-DF0B150AD85B}" type="presOf" srcId="{2709F20B-85BD-432F-995E-73E9216BF3DA}" destId="{C1B05319-3174-4AF2-8377-C2B231680532}" srcOrd="0" destOrd="0" presId="urn:microsoft.com/office/officeart/2018/2/layout/IconVerticalSolidList"/>
    <dgm:cxn modelId="{5C3ACD1F-8ED0-4C39-8E3A-518C6D2FD9C9}" type="presOf" srcId="{FCFFFAD5-CA98-4AF3-8D75-49A45C40CD3D}" destId="{07D476FC-8569-4413-9888-62D2E6231B34}" srcOrd="0" destOrd="0" presId="urn:microsoft.com/office/officeart/2018/2/layout/IconVerticalSolidList"/>
    <dgm:cxn modelId="{9616A522-E695-411A-A20D-5EB27903D975}" srcId="{FCFFFAD5-CA98-4AF3-8D75-49A45C40CD3D}" destId="{D059E4C5-47B7-4CE0-94FC-C6BE7A098144}" srcOrd="0" destOrd="0" parTransId="{29EDA099-E06E-415A-B288-D3C5E9EC464B}" sibTransId="{17788D63-5FDE-484F-AB23-12AEECA23B22}"/>
    <dgm:cxn modelId="{E6B73431-F439-46BA-866D-E2F44D66D64E}" type="presOf" srcId="{D890D48A-6D35-4F7B-873D-CF3126E7FCAF}" destId="{9A9855B9-94E7-4D16-AD5C-4AA442CC7265}" srcOrd="0" destOrd="0" presId="urn:microsoft.com/office/officeart/2018/2/layout/IconVerticalSolidList"/>
    <dgm:cxn modelId="{D6166470-C93D-4A76-A7B9-82743D6DABC0}" srcId="{D890D48A-6D35-4F7B-873D-CF3126E7FCAF}" destId="{086EE40D-F2EA-4AF3-9ACA-62D519A2BA31}" srcOrd="3" destOrd="0" parTransId="{49EB0348-99A3-4833-A307-4638DFF455FE}" sibTransId="{1455C824-8EF5-45D4-A599-FEE327C045FB}"/>
    <dgm:cxn modelId="{2F9C3588-B074-4C4C-BF2B-132199125DB5}" type="presOf" srcId="{22F86CB0-3753-4246-89E5-562C0E713C6A}" destId="{417B827A-38A1-423B-8E58-5AE1ADBAF3E6}" srcOrd="0" destOrd="0" presId="urn:microsoft.com/office/officeart/2018/2/layout/IconVerticalSolidList"/>
    <dgm:cxn modelId="{13114AB2-9237-4880-A266-536A852DFCCD}" srcId="{22F86CB0-3753-4246-89E5-562C0E713C6A}" destId="{2709F20B-85BD-432F-995E-73E9216BF3DA}" srcOrd="0" destOrd="0" parTransId="{A21E3467-4485-4B27-8869-A46FEEE14D6C}" sibTransId="{1D588BBC-CD39-4BC5-9784-9D38F94572D1}"/>
    <dgm:cxn modelId="{AF6FC0B4-4396-4EE1-B00D-93AFB18E7C6B}" type="presOf" srcId="{086EE40D-F2EA-4AF3-9ACA-62D519A2BA31}" destId="{C6F52845-3186-47E2-9D53-B6694420F716}" srcOrd="0" destOrd="0" presId="urn:microsoft.com/office/officeart/2018/2/layout/IconVerticalSolidList"/>
    <dgm:cxn modelId="{79ECEBC7-80F9-4027-91E4-2AD176BEC669}" type="presOf" srcId="{D059E4C5-47B7-4CE0-94FC-C6BE7A098144}" destId="{89D12E51-86D0-4BE2-8A4F-13353C8C7B3B}" srcOrd="0" destOrd="0" presId="urn:microsoft.com/office/officeart/2018/2/layout/IconVerticalSolidList"/>
    <dgm:cxn modelId="{5C4548CF-F476-4E91-A9AB-F10092E777D1}" srcId="{D890D48A-6D35-4F7B-873D-CF3126E7FCAF}" destId="{22F86CB0-3753-4246-89E5-562C0E713C6A}" srcOrd="0" destOrd="0" parTransId="{56FCDF2A-C422-48B9-B596-3C1110BB720C}" sibTransId="{13ECFBEE-B3C2-47F5-A3FB-26293D899CB1}"/>
    <dgm:cxn modelId="{0FFCD5DA-D9C7-4C01-966E-33ACC0B7594D}" srcId="{D890D48A-6D35-4F7B-873D-CF3126E7FCAF}" destId="{FCFFFAD5-CA98-4AF3-8D75-49A45C40CD3D}" srcOrd="1" destOrd="0" parTransId="{6431B719-6F3A-4039-ADEA-EDF3322DD136}" sibTransId="{071F06C2-2215-4342-A168-8FB87C680068}"/>
    <dgm:cxn modelId="{B282C2E0-0034-46CF-9B20-D3FE4D5228DC}" srcId="{D890D48A-6D35-4F7B-873D-CF3126E7FCAF}" destId="{48693217-7763-4ABB-B53F-B3E7A50229DB}" srcOrd="2" destOrd="0" parTransId="{9928A062-EB62-4A04-A6BB-525735204226}" sibTransId="{2667EB5A-EB2E-47AA-959A-A624BF158CC9}"/>
    <dgm:cxn modelId="{3E2070E9-0D7E-48A1-9E15-55C42DDB8885}" type="presOf" srcId="{48693217-7763-4ABB-B53F-B3E7A50229DB}" destId="{1C24F414-F7B1-4726-9127-E3407A881F86}" srcOrd="0" destOrd="0" presId="urn:microsoft.com/office/officeart/2018/2/layout/IconVerticalSolidList"/>
    <dgm:cxn modelId="{AB687686-E40C-42BC-93AB-41404B780F60}" type="presParOf" srcId="{9A9855B9-94E7-4D16-AD5C-4AA442CC7265}" destId="{F0FC2174-B345-4A5B-AA11-A71D44B7F724}" srcOrd="0" destOrd="0" presId="urn:microsoft.com/office/officeart/2018/2/layout/IconVerticalSolidList"/>
    <dgm:cxn modelId="{D40D870E-DCD0-40A8-AF03-CAFBA2721D1B}" type="presParOf" srcId="{F0FC2174-B345-4A5B-AA11-A71D44B7F724}" destId="{9DCE52F4-0FB5-40B7-99F6-091B38AAA083}" srcOrd="0" destOrd="0" presId="urn:microsoft.com/office/officeart/2018/2/layout/IconVerticalSolidList"/>
    <dgm:cxn modelId="{149B5E22-1A9E-4F66-9E30-F086AE822FE7}" type="presParOf" srcId="{F0FC2174-B345-4A5B-AA11-A71D44B7F724}" destId="{2775B741-2FD2-42BF-8E0A-BA2973109DD0}" srcOrd="1" destOrd="0" presId="urn:microsoft.com/office/officeart/2018/2/layout/IconVerticalSolidList"/>
    <dgm:cxn modelId="{5E4E49E1-46E2-42DE-93FF-1262DA5ABA70}" type="presParOf" srcId="{F0FC2174-B345-4A5B-AA11-A71D44B7F724}" destId="{C5BCFD1E-0C4D-48CD-8D34-575C9B3C3F47}" srcOrd="2" destOrd="0" presId="urn:microsoft.com/office/officeart/2018/2/layout/IconVerticalSolidList"/>
    <dgm:cxn modelId="{D52C3851-E53A-44C2-A3AB-4CB865F48C76}" type="presParOf" srcId="{F0FC2174-B345-4A5B-AA11-A71D44B7F724}" destId="{417B827A-38A1-423B-8E58-5AE1ADBAF3E6}" srcOrd="3" destOrd="0" presId="urn:microsoft.com/office/officeart/2018/2/layout/IconVerticalSolidList"/>
    <dgm:cxn modelId="{0ABA1121-3FDC-45E5-A56B-69A4FD4B4848}" type="presParOf" srcId="{F0FC2174-B345-4A5B-AA11-A71D44B7F724}" destId="{C1B05319-3174-4AF2-8377-C2B231680532}" srcOrd="4" destOrd="0" presId="urn:microsoft.com/office/officeart/2018/2/layout/IconVerticalSolidList"/>
    <dgm:cxn modelId="{BDE6D4E4-ACEA-41BA-AA4E-9EA0CACA5A68}" type="presParOf" srcId="{9A9855B9-94E7-4D16-AD5C-4AA442CC7265}" destId="{78B61623-1E16-4EF3-8CAE-965308E29EB9}" srcOrd="1" destOrd="0" presId="urn:microsoft.com/office/officeart/2018/2/layout/IconVerticalSolidList"/>
    <dgm:cxn modelId="{C9C959AF-5047-4EA6-8E6F-0C210D81CAD5}" type="presParOf" srcId="{9A9855B9-94E7-4D16-AD5C-4AA442CC7265}" destId="{346EB618-9B0B-427B-8159-5EF37A82DA98}" srcOrd="2" destOrd="0" presId="urn:microsoft.com/office/officeart/2018/2/layout/IconVerticalSolidList"/>
    <dgm:cxn modelId="{1E04645D-A8E3-495F-8FD3-3E8AD61FEEEA}" type="presParOf" srcId="{346EB618-9B0B-427B-8159-5EF37A82DA98}" destId="{C96B1A57-2F40-438F-A88B-DA02E8E681B7}" srcOrd="0" destOrd="0" presId="urn:microsoft.com/office/officeart/2018/2/layout/IconVerticalSolidList"/>
    <dgm:cxn modelId="{C3886B33-BDBC-444C-B7AD-4260A4B61382}" type="presParOf" srcId="{346EB618-9B0B-427B-8159-5EF37A82DA98}" destId="{4F3A3FDF-AB20-49D5-BF55-07981F156A6F}" srcOrd="1" destOrd="0" presId="urn:microsoft.com/office/officeart/2018/2/layout/IconVerticalSolidList"/>
    <dgm:cxn modelId="{3AB0FB65-DC01-4E27-9A52-B2CDD9B38652}" type="presParOf" srcId="{346EB618-9B0B-427B-8159-5EF37A82DA98}" destId="{BD1E4B2D-AEAB-48CF-88EB-EBE4328D19F3}" srcOrd="2" destOrd="0" presId="urn:microsoft.com/office/officeart/2018/2/layout/IconVerticalSolidList"/>
    <dgm:cxn modelId="{BFF06773-F0FB-49E5-B76F-7CF9A6B44A90}" type="presParOf" srcId="{346EB618-9B0B-427B-8159-5EF37A82DA98}" destId="{07D476FC-8569-4413-9888-62D2E6231B34}" srcOrd="3" destOrd="0" presId="urn:microsoft.com/office/officeart/2018/2/layout/IconVerticalSolidList"/>
    <dgm:cxn modelId="{32C16EC8-FA7D-4710-B46C-964E3B10EBED}" type="presParOf" srcId="{346EB618-9B0B-427B-8159-5EF37A82DA98}" destId="{89D12E51-86D0-4BE2-8A4F-13353C8C7B3B}" srcOrd="4" destOrd="0" presId="urn:microsoft.com/office/officeart/2018/2/layout/IconVerticalSolidList"/>
    <dgm:cxn modelId="{F122D74C-B09E-4A68-A557-AAC8019E7E73}" type="presParOf" srcId="{9A9855B9-94E7-4D16-AD5C-4AA442CC7265}" destId="{4D7F4EB6-473A-4FD4-A587-0F2514BA71D3}" srcOrd="3" destOrd="0" presId="urn:microsoft.com/office/officeart/2018/2/layout/IconVerticalSolidList"/>
    <dgm:cxn modelId="{D4AD3DC5-D434-49A8-8013-1C823E8F40F2}" type="presParOf" srcId="{9A9855B9-94E7-4D16-AD5C-4AA442CC7265}" destId="{EDE2DEA4-7E0E-4298-AE60-7FB8AD7E1485}" srcOrd="4" destOrd="0" presId="urn:microsoft.com/office/officeart/2018/2/layout/IconVerticalSolidList"/>
    <dgm:cxn modelId="{B776E778-6193-47F2-BDC8-3B1F0BEEDBD6}" type="presParOf" srcId="{EDE2DEA4-7E0E-4298-AE60-7FB8AD7E1485}" destId="{7CCDC50A-2194-4479-9E3C-9065FA9D1332}" srcOrd="0" destOrd="0" presId="urn:microsoft.com/office/officeart/2018/2/layout/IconVerticalSolidList"/>
    <dgm:cxn modelId="{C49F5B53-163C-40E2-819C-0FF992AD517D}" type="presParOf" srcId="{EDE2DEA4-7E0E-4298-AE60-7FB8AD7E1485}" destId="{096BAEA0-71E1-4F07-8C92-A4BA19536EA0}" srcOrd="1" destOrd="0" presId="urn:microsoft.com/office/officeart/2018/2/layout/IconVerticalSolidList"/>
    <dgm:cxn modelId="{DF863E5B-AC1C-4703-B4C7-0EEA809DCC29}" type="presParOf" srcId="{EDE2DEA4-7E0E-4298-AE60-7FB8AD7E1485}" destId="{0C212240-859D-4512-B2E5-897AB49D6794}" srcOrd="2" destOrd="0" presId="urn:microsoft.com/office/officeart/2018/2/layout/IconVerticalSolidList"/>
    <dgm:cxn modelId="{E4430C57-9650-4AC5-B567-644191857BA7}" type="presParOf" srcId="{EDE2DEA4-7E0E-4298-AE60-7FB8AD7E1485}" destId="{1C24F414-F7B1-4726-9127-E3407A881F86}" srcOrd="3" destOrd="0" presId="urn:microsoft.com/office/officeart/2018/2/layout/IconVerticalSolidList"/>
    <dgm:cxn modelId="{019D9BE6-CB8B-4949-8FED-5B04E0C0C9E1}" type="presParOf" srcId="{9A9855B9-94E7-4D16-AD5C-4AA442CC7265}" destId="{F8C4DF5B-42ED-4368-94F4-7945AA5513DF}" srcOrd="5" destOrd="0" presId="urn:microsoft.com/office/officeart/2018/2/layout/IconVerticalSolidList"/>
    <dgm:cxn modelId="{435D22EA-2A1A-46D7-A250-85CB94D84B6E}" type="presParOf" srcId="{9A9855B9-94E7-4D16-AD5C-4AA442CC7265}" destId="{3BEE6F73-6072-4A56-9C1D-105DC17A91E6}" srcOrd="6" destOrd="0" presId="urn:microsoft.com/office/officeart/2018/2/layout/IconVerticalSolidList"/>
    <dgm:cxn modelId="{56DB3A79-6A63-426A-BB61-62C0B9341E95}" type="presParOf" srcId="{3BEE6F73-6072-4A56-9C1D-105DC17A91E6}" destId="{2702281B-6DC8-4F8D-9A69-258D52B60D36}" srcOrd="0" destOrd="0" presId="urn:microsoft.com/office/officeart/2018/2/layout/IconVerticalSolidList"/>
    <dgm:cxn modelId="{F77D08C9-833B-4A32-BF4C-0F6C2F58AD66}" type="presParOf" srcId="{3BEE6F73-6072-4A56-9C1D-105DC17A91E6}" destId="{AC245AB2-3B7E-4303-B174-D64F50B77E85}" srcOrd="1" destOrd="0" presId="urn:microsoft.com/office/officeart/2018/2/layout/IconVerticalSolidList"/>
    <dgm:cxn modelId="{EE473F66-BEA6-480B-B0CA-63F89A423F94}" type="presParOf" srcId="{3BEE6F73-6072-4A56-9C1D-105DC17A91E6}" destId="{90F0BBF9-241F-47C9-9256-D7EB9550E3EB}" srcOrd="2" destOrd="0" presId="urn:microsoft.com/office/officeart/2018/2/layout/IconVerticalSolidList"/>
    <dgm:cxn modelId="{4AB18A5D-B7D4-4FB9-B70C-1CD518439F21}" type="presParOf" srcId="{3BEE6F73-6072-4A56-9C1D-105DC17A91E6}" destId="{C6F52845-3186-47E2-9D53-B6694420F71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1C0085-CB52-4B04-A4A4-A7AB229A13A3}">
      <dsp:nvSpPr>
        <dsp:cNvPr id="0" name=""/>
        <dsp:cNvSpPr/>
      </dsp:nvSpPr>
      <dsp:spPr>
        <a:xfrm>
          <a:off x="0" y="1776"/>
          <a:ext cx="4691043" cy="7571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57819F-5D7F-423E-BC0A-E708F46EC258}">
      <dsp:nvSpPr>
        <dsp:cNvPr id="0" name=""/>
        <dsp:cNvSpPr/>
      </dsp:nvSpPr>
      <dsp:spPr>
        <a:xfrm>
          <a:off x="229031" y="172131"/>
          <a:ext cx="416421" cy="4164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272A00-691A-46C8-9063-9F078AEBA881}">
      <dsp:nvSpPr>
        <dsp:cNvPr id="0" name=""/>
        <dsp:cNvSpPr/>
      </dsp:nvSpPr>
      <dsp:spPr>
        <a:xfrm>
          <a:off x="874485" y="1776"/>
          <a:ext cx="3816557" cy="757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130" tIns="80130" rIns="80130" bIns="80130" numCol="1" spcCol="1270" anchor="ctr" anchorCtr="0">
          <a:noAutofit/>
        </a:bodyPr>
        <a:lstStyle/>
        <a:p>
          <a:pPr marL="0" lvl="0" indent="0" algn="l" defTabSz="844550">
            <a:lnSpc>
              <a:spcPct val="90000"/>
            </a:lnSpc>
            <a:spcBef>
              <a:spcPct val="0"/>
            </a:spcBef>
            <a:spcAft>
              <a:spcPct val="35000"/>
            </a:spcAft>
            <a:buNone/>
          </a:pPr>
          <a:r>
            <a:rPr lang="en-US" sz="1900" kern="1200"/>
            <a:t>Why energy use should matter to you!</a:t>
          </a:r>
        </a:p>
      </dsp:txBody>
      <dsp:txXfrm>
        <a:off x="874485" y="1776"/>
        <a:ext cx="3816557" cy="757130"/>
      </dsp:txXfrm>
    </dsp:sp>
    <dsp:sp modelId="{BB52F35F-33E4-4DF9-BCDB-DA7EE9D53912}">
      <dsp:nvSpPr>
        <dsp:cNvPr id="0" name=""/>
        <dsp:cNvSpPr/>
      </dsp:nvSpPr>
      <dsp:spPr>
        <a:xfrm>
          <a:off x="0" y="948189"/>
          <a:ext cx="4691043" cy="7571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D3C3A9-71B5-40F6-A1AE-BBC4352D8B31}">
      <dsp:nvSpPr>
        <dsp:cNvPr id="0" name=""/>
        <dsp:cNvSpPr/>
      </dsp:nvSpPr>
      <dsp:spPr>
        <a:xfrm>
          <a:off x="229031" y="1118544"/>
          <a:ext cx="416421" cy="4164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F55AF8-0D8D-449A-BAF8-11D7480726BF}">
      <dsp:nvSpPr>
        <dsp:cNvPr id="0" name=""/>
        <dsp:cNvSpPr/>
      </dsp:nvSpPr>
      <dsp:spPr>
        <a:xfrm>
          <a:off x="874485" y="948189"/>
          <a:ext cx="3816557" cy="757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130" tIns="80130" rIns="80130" bIns="80130" numCol="1" spcCol="1270" anchor="ctr" anchorCtr="0">
          <a:noAutofit/>
        </a:bodyPr>
        <a:lstStyle/>
        <a:p>
          <a:pPr marL="0" lvl="0" indent="0" algn="l" defTabSz="844550">
            <a:lnSpc>
              <a:spcPct val="90000"/>
            </a:lnSpc>
            <a:spcBef>
              <a:spcPct val="0"/>
            </a:spcBef>
            <a:spcAft>
              <a:spcPct val="35000"/>
            </a:spcAft>
            <a:buNone/>
          </a:pPr>
          <a:r>
            <a:rPr lang="en-US" sz="1900" kern="1200"/>
            <a:t>Benefits of reducing energy use</a:t>
          </a:r>
        </a:p>
      </dsp:txBody>
      <dsp:txXfrm>
        <a:off x="874485" y="948189"/>
        <a:ext cx="3816557" cy="757130"/>
      </dsp:txXfrm>
    </dsp:sp>
    <dsp:sp modelId="{B91D47C3-5E5B-41C3-9255-73F9B2899AA3}">
      <dsp:nvSpPr>
        <dsp:cNvPr id="0" name=""/>
        <dsp:cNvSpPr/>
      </dsp:nvSpPr>
      <dsp:spPr>
        <a:xfrm>
          <a:off x="0" y="1894603"/>
          <a:ext cx="4691043" cy="7571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963997-E890-470A-827A-48FF59D9DA0A}">
      <dsp:nvSpPr>
        <dsp:cNvPr id="0" name=""/>
        <dsp:cNvSpPr/>
      </dsp:nvSpPr>
      <dsp:spPr>
        <a:xfrm>
          <a:off x="229031" y="2064957"/>
          <a:ext cx="416421" cy="4164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E26D540-3587-429D-95B1-9AB2D3287B5F}">
      <dsp:nvSpPr>
        <dsp:cNvPr id="0" name=""/>
        <dsp:cNvSpPr/>
      </dsp:nvSpPr>
      <dsp:spPr>
        <a:xfrm>
          <a:off x="874485" y="1894603"/>
          <a:ext cx="3816557" cy="757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130" tIns="80130" rIns="80130" bIns="80130" numCol="1" spcCol="1270" anchor="ctr" anchorCtr="0">
          <a:noAutofit/>
        </a:bodyPr>
        <a:lstStyle/>
        <a:p>
          <a:pPr marL="0" lvl="0" indent="0" algn="l" defTabSz="844550">
            <a:lnSpc>
              <a:spcPct val="90000"/>
            </a:lnSpc>
            <a:spcBef>
              <a:spcPct val="0"/>
            </a:spcBef>
            <a:spcAft>
              <a:spcPct val="35000"/>
            </a:spcAft>
            <a:buNone/>
          </a:pPr>
          <a:r>
            <a:rPr lang="en-US" sz="1900" kern="1200"/>
            <a:t>Funding and business case analysis</a:t>
          </a:r>
        </a:p>
      </dsp:txBody>
      <dsp:txXfrm>
        <a:off x="874485" y="1894603"/>
        <a:ext cx="3816557" cy="757130"/>
      </dsp:txXfrm>
    </dsp:sp>
    <dsp:sp modelId="{22405FBB-4848-4DE9-A6C3-1B14B12A5CE4}">
      <dsp:nvSpPr>
        <dsp:cNvPr id="0" name=""/>
        <dsp:cNvSpPr/>
      </dsp:nvSpPr>
      <dsp:spPr>
        <a:xfrm>
          <a:off x="0" y="2841016"/>
          <a:ext cx="4691043" cy="7571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FE7BD9-3B1B-4DC5-AA0F-3E8DC588927F}">
      <dsp:nvSpPr>
        <dsp:cNvPr id="0" name=""/>
        <dsp:cNvSpPr/>
      </dsp:nvSpPr>
      <dsp:spPr>
        <a:xfrm>
          <a:off x="229031" y="3011370"/>
          <a:ext cx="416421" cy="41642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B22288-E999-4E7E-8DC0-6F83C2AB5263}">
      <dsp:nvSpPr>
        <dsp:cNvPr id="0" name=""/>
        <dsp:cNvSpPr/>
      </dsp:nvSpPr>
      <dsp:spPr>
        <a:xfrm>
          <a:off x="874485" y="2841016"/>
          <a:ext cx="3816557" cy="757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130" tIns="80130" rIns="80130" bIns="80130" numCol="1" spcCol="1270" anchor="ctr" anchorCtr="0">
          <a:noAutofit/>
        </a:bodyPr>
        <a:lstStyle/>
        <a:p>
          <a:pPr marL="0" lvl="0" indent="0" algn="l" defTabSz="844550">
            <a:lnSpc>
              <a:spcPct val="90000"/>
            </a:lnSpc>
            <a:spcBef>
              <a:spcPct val="0"/>
            </a:spcBef>
            <a:spcAft>
              <a:spcPct val="35000"/>
            </a:spcAft>
            <a:buNone/>
          </a:pPr>
          <a:r>
            <a:rPr lang="en-US" sz="1900" kern="1200"/>
            <a:t>Energy efficiency policy and procedures</a:t>
          </a:r>
        </a:p>
      </dsp:txBody>
      <dsp:txXfrm>
        <a:off x="874485" y="2841016"/>
        <a:ext cx="3816557" cy="757130"/>
      </dsp:txXfrm>
    </dsp:sp>
    <dsp:sp modelId="{1EE6D04A-A351-427C-8019-143A2C2850F4}">
      <dsp:nvSpPr>
        <dsp:cNvPr id="0" name=""/>
        <dsp:cNvSpPr/>
      </dsp:nvSpPr>
      <dsp:spPr>
        <a:xfrm>
          <a:off x="0" y="3787429"/>
          <a:ext cx="4691043" cy="7571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F97A98-BCF7-4D9A-A74B-37900A46B515}">
      <dsp:nvSpPr>
        <dsp:cNvPr id="0" name=""/>
        <dsp:cNvSpPr/>
      </dsp:nvSpPr>
      <dsp:spPr>
        <a:xfrm>
          <a:off x="229031" y="3957783"/>
          <a:ext cx="416421" cy="41642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3FAB99-2D97-4FB2-8BFC-85895F5E4BC2}">
      <dsp:nvSpPr>
        <dsp:cNvPr id="0" name=""/>
        <dsp:cNvSpPr/>
      </dsp:nvSpPr>
      <dsp:spPr>
        <a:xfrm>
          <a:off x="874485" y="3787429"/>
          <a:ext cx="3816557" cy="757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130" tIns="80130" rIns="80130" bIns="80130" numCol="1" spcCol="1270" anchor="ctr" anchorCtr="0">
          <a:noAutofit/>
        </a:bodyPr>
        <a:lstStyle/>
        <a:p>
          <a:pPr marL="0" lvl="0" indent="0" algn="l" defTabSz="844550">
            <a:lnSpc>
              <a:spcPct val="90000"/>
            </a:lnSpc>
            <a:spcBef>
              <a:spcPct val="0"/>
            </a:spcBef>
            <a:spcAft>
              <a:spcPct val="35000"/>
            </a:spcAft>
            <a:buNone/>
          </a:pPr>
          <a:r>
            <a:rPr lang="en-US" sz="1900" kern="1200"/>
            <a:t>How-to: implementation of energy policy</a:t>
          </a:r>
        </a:p>
      </dsp:txBody>
      <dsp:txXfrm>
        <a:off x="874485" y="3787429"/>
        <a:ext cx="3816557" cy="757130"/>
      </dsp:txXfrm>
    </dsp:sp>
    <dsp:sp modelId="{4449F7E3-3BE5-411B-AC4E-E8A7BAFCC77C}">
      <dsp:nvSpPr>
        <dsp:cNvPr id="0" name=""/>
        <dsp:cNvSpPr/>
      </dsp:nvSpPr>
      <dsp:spPr>
        <a:xfrm>
          <a:off x="0" y="4733842"/>
          <a:ext cx="4691043" cy="7571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C7781C-B7E5-46AD-95D8-A3737AD6651C}">
      <dsp:nvSpPr>
        <dsp:cNvPr id="0" name=""/>
        <dsp:cNvSpPr/>
      </dsp:nvSpPr>
      <dsp:spPr>
        <a:xfrm>
          <a:off x="229031" y="4904197"/>
          <a:ext cx="416421" cy="41642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04E35D-35AD-4280-B462-4BDA42662DFD}">
      <dsp:nvSpPr>
        <dsp:cNvPr id="0" name=""/>
        <dsp:cNvSpPr/>
      </dsp:nvSpPr>
      <dsp:spPr>
        <a:xfrm>
          <a:off x="874485" y="4733842"/>
          <a:ext cx="3816557" cy="757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130" tIns="80130" rIns="80130" bIns="80130" numCol="1" spcCol="1270" anchor="ctr" anchorCtr="0">
          <a:noAutofit/>
        </a:bodyPr>
        <a:lstStyle/>
        <a:p>
          <a:pPr marL="0" lvl="0" indent="0" algn="l" defTabSz="844550">
            <a:lnSpc>
              <a:spcPct val="90000"/>
            </a:lnSpc>
            <a:spcBef>
              <a:spcPct val="0"/>
            </a:spcBef>
            <a:spcAft>
              <a:spcPct val="35000"/>
            </a:spcAft>
            <a:buNone/>
          </a:pPr>
          <a:r>
            <a:rPr lang="en-US" sz="1900" kern="1200"/>
            <a:t>Creating community-driven initiatives</a:t>
          </a:r>
        </a:p>
      </dsp:txBody>
      <dsp:txXfrm>
        <a:off x="874485" y="4733842"/>
        <a:ext cx="3816557" cy="7571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C4F17-69FA-425B-8EEF-D100185054C5}">
      <dsp:nvSpPr>
        <dsp:cNvPr id="0" name=""/>
        <dsp:cNvSpPr/>
      </dsp:nvSpPr>
      <dsp:spPr>
        <a:xfrm>
          <a:off x="0" y="1655"/>
          <a:ext cx="2903505" cy="7236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The energy supply in &lt;insert community&gt; comes from:</a:t>
          </a:r>
        </a:p>
      </dsp:txBody>
      <dsp:txXfrm>
        <a:off x="35325" y="36980"/>
        <a:ext cx="2832855" cy="652979"/>
      </dsp:txXfrm>
    </dsp:sp>
    <dsp:sp modelId="{A93387F4-84EB-4A07-A229-4D799A116891}">
      <dsp:nvSpPr>
        <dsp:cNvPr id="0" name=""/>
        <dsp:cNvSpPr/>
      </dsp:nvSpPr>
      <dsp:spPr>
        <a:xfrm rot="5400000">
          <a:off x="5194948" y="-1457612"/>
          <a:ext cx="578903" cy="516178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Typically found above petroleum resources</a:t>
          </a:r>
        </a:p>
      </dsp:txBody>
      <dsp:txXfrm rot="-5400000">
        <a:off x="2903506" y="862090"/>
        <a:ext cx="5133528" cy="522383"/>
      </dsp:txXfrm>
    </dsp:sp>
    <dsp:sp modelId="{1E015F03-CE79-4B5F-A15A-1AD1C7DA64EB}">
      <dsp:nvSpPr>
        <dsp:cNvPr id="0" name=""/>
        <dsp:cNvSpPr/>
      </dsp:nvSpPr>
      <dsp:spPr>
        <a:xfrm>
          <a:off x="0" y="761466"/>
          <a:ext cx="2903505" cy="7236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Natural gas </a:t>
          </a:r>
        </a:p>
      </dsp:txBody>
      <dsp:txXfrm>
        <a:off x="35325" y="796791"/>
        <a:ext cx="2832855" cy="652979"/>
      </dsp:txXfrm>
    </dsp:sp>
    <dsp:sp modelId="{54266E6B-8E62-4FA7-8FA5-182ED2CE16AB}">
      <dsp:nvSpPr>
        <dsp:cNvPr id="0" name=""/>
        <dsp:cNvSpPr/>
      </dsp:nvSpPr>
      <dsp:spPr>
        <a:xfrm rot="5400000">
          <a:off x="5194948" y="-697801"/>
          <a:ext cx="578903" cy="516178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Byproduct of natural gas processing and petroleum refining</a:t>
          </a:r>
        </a:p>
      </dsp:txBody>
      <dsp:txXfrm rot="-5400000">
        <a:off x="2903506" y="1621901"/>
        <a:ext cx="5133528" cy="522383"/>
      </dsp:txXfrm>
    </dsp:sp>
    <dsp:sp modelId="{47A8C9A7-5A70-4E08-8B4E-7FBD64E3B319}">
      <dsp:nvSpPr>
        <dsp:cNvPr id="0" name=""/>
        <dsp:cNvSpPr/>
      </dsp:nvSpPr>
      <dsp:spPr>
        <a:xfrm>
          <a:off x="0" y="1521277"/>
          <a:ext cx="2903505" cy="7236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Propane </a:t>
          </a:r>
        </a:p>
      </dsp:txBody>
      <dsp:txXfrm>
        <a:off x="35325" y="1556602"/>
        <a:ext cx="2832855" cy="652979"/>
      </dsp:txXfrm>
    </dsp:sp>
    <dsp:sp modelId="{B42AE8F8-2B75-4ECF-B322-3858F3DB2793}">
      <dsp:nvSpPr>
        <dsp:cNvPr id="0" name=""/>
        <dsp:cNvSpPr/>
      </dsp:nvSpPr>
      <dsp:spPr>
        <a:xfrm rot="5400000">
          <a:off x="5194948" y="62009"/>
          <a:ext cx="578903" cy="516178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Hydroelectricity and/or diesel generation in remote communities</a:t>
          </a:r>
        </a:p>
      </dsp:txBody>
      <dsp:txXfrm rot="-5400000">
        <a:off x="2903506" y="2381711"/>
        <a:ext cx="5133528" cy="522383"/>
      </dsp:txXfrm>
    </dsp:sp>
    <dsp:sp modelId="{A72D85E6-ABA1-4E14-90D2-16B367BE2D60}">
      <dsp:nvSpPr>
        <dsp:cNvPr id="0" name=""/>
        <dsp:cNvSpPr/>
      </dsp:nvSpPr>
      <dsp:spPr>
        <a:xfrm>
          <a:off x="0" y="2281088"/>
          <a:ext cx="2903505" cy="7236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Electricity </a:t>
          </a:r>
        </a:p>
      </dsp:txBody>
      <dsp:txXfrm>
        <a:off x="35325" y="2316413"/>
        <a:ext cx="2832855" cy="652979"/>
      </dsp:txXfrm>
    </dsp:sp>
    <dsp:sp modelId="{3D52DCDF-670D-43F6-9C4D-16293CA3FC8B}">
      <dsp:nvSpPr>
        <dsp:cNvPr id="0" name=""/>
        <dsp:cNvSpPr/>
      </dsp:nvSpPr>
      <dsp:spPr>
        <a:xfrm rot="5400000">
          <a:off x="5194948" y="821820"/>
          <a:ext cx="578903" cy="516178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Locally sourced and used</a:t>
          </a:r>
        </a:p>
      </dsp:txBody>
      <dsp:txXfrm rot="-5400000">
        <a:off x="2903506" y="3141522"/>
        <a:ext cx="5133528" cy="522383"/>
      </dsp:txXfrm>
    </dsp:sp>
    <dsp:sp modelId="{9FAB5FB0-D6AA-4929-81F7-00D3B6C9AFAF}">
      <dsp:nvSpPr>
        <dsp:cNvPr id="0" name=""/>
        <dsp:cNvSpPr/>
      </dsp:nvSpPr>
      <dsp:spPr>
        <a:xfrm>
          <a:off x="0" y="3040900"/>
          <a:ext cx="2903505" cy="7236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Wood </a:t>
          </a:r>
        </a:p>
      </dsp:txBody>
      <dsp:txXfrm>
        <a:off x="35325" y="3076225"/>
        <a:ext cx="2832855" cy="6529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760E1-F544-4F66-9E25-1AAF838B0995}">
      <dsp:nvSpPr>
        <dsp:cNvPr id="0" name=""/>
        <dsp:cNvSpPr/>
      </dsp:nvSpPr>
      <dsp:spPr>
        <a:xfrm>
          <a:off x="0" y="539844"/>
          <a:ext cx="4691043" cy="834228"/>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CA" sz="2100" kern="1200"/>
            <a:t>Housing types and age </a:t>
          </a:r>
          <a:endParaRPr lang="en-US" sz="2100" kern="1200"/>
        </a:p>
      </dsp:txBody>
      <dsp:txXfrm>
        <a:off x="40724" y="580568"/>
        <a:ext cx="4609595" cy="752780"/>
      </dsp:txXfrm>
    </dsp:sp>
    <dsp:sp modelId="{6B7B319B-C411-40E6-BD3E-EDD623E417B9}">
      <dsp:nvSpPr>
        <dsp:cNvPr id="0" name=""/>
        <dsp:cNvSpPr/>
      </dsp:nvSpPr>
      <dsp:spPr>
        <a:xfrm>
          <a:off x="0" y="1434552"/>
          <a:ext cx="4691043" cy="834228"/>
        </a:xfrm>
        <a:prstGeom prst="roundRect">
          <a:avLst/>
        </a:prstGeom>
        <a:solidFill>
          <a:schemeClr val="accent2">
            <a:hueOff val="-381199"/>
            <a:satOff val="-166"/>
            <a:lumOff val="-348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CA" sz="2100" kern="1200"/>
            <a:t># Homes: rental vs owned</a:t>
          </a:r>
          <a:endParaRPr lang="en-US" sz="2100" kern="1200"/>
        </a:p>
      </dsp:txBody>
      <dsp:txXfrm>
        <a:off x="40724" y="1475276"/>
        <a:ext cx="4609595" cy="752780"/>
      </dsp:txXfrm>
    </dsp:sp>
    <dsp:sp modelId="{91E03A46-C14B-4219-A1F3-7EE7A275047B}">
      <dsp:nvSpPr>
        <dsp:cNvPr id="0" name=""/>
        <dsp:cNvSpPr/>
      </dsp:nvSpPr>
      <dsp:spPr>
        <a:xfrm>
          <a:off x="0" y="2329260"/>
          <a:ext cx="4691043" cy="834228"/>
        </a:xfrm>
        <a:prstGeom prst="roundRect">
          <a:avLst/>
        </a:prstGeom>
        <a:solidFill>
          <a:schemeClr val="accent2">
            <a:hueOff val="-762398"/>
            <a:satOff val="-331"/>
            <a:lumOff val="-6961"/>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CA" sz="2100" kern="1200"/>
            <a:t>Estimated cost of electricity/fuel paid for by the nation</a:t>
          </a:r>
          <a:endParaRPr lang="en-US" sz="2100" kern="1200"/>
        </a:p>
      </dsp:txBody>
      <dsp:txXfrm>
        <a:off x="40724" y="2369984"/>
        <a:ext cx="4609595" cy="752780"/>
      </dsp:txXfrm>
    </dsp:sp>
    <dsp:sp modelId="{41303300-8F1E-4EC2-93E7-4872AFB4AC83}">
      <dsp:nvSpPr>
        <dsp:cNvPr id="0" name=""/>
        <dsp:cNvSpPr/>
      </dsp:nvSpPr>
      <dsp:spPr>
        <a:xfrm>
          <a:off x="0" y="3223969"/>
          <a:ext cx="4691043" cy="834228"/>
        </a:xfrm>
        <a:prstGeom prst="roundRect">
          <a:avLst/>
        </a:prstGeom>
        <a:solidFill>
          <a:schemeClr val="accent2">
            <a:hueOff val="-1143597"/>
            <a:satOff val="-497"/>
            <a:lumOff val="-10441"/>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CA" sz="2100" kern="1200"/>
            <a:t>Current programs or initiatives regarding housing and organizational structure</a:t>
          </a:r>
          <a:endParaRPr lang="en-US" sz="2100" kern="1200"/>
        </a:p>
      </dsp:txBody>
      <dsp:txXfrm>
        <a:off x="40724" y="3264693"/>
        <a:ext cx="4609595" cy="752780"/>
      </dsp:txXfrm>
    </dsp:sp>
    <dsp:sp modelId="{A197FD6E-4E61-425B-ACF7-A5F71F35C5F0}">
      <dsp:nvSpPr>
        <dsp:cNvPr id="0" name=""/>
        <dsp:cNvSpPr/>
      </dsp:nvSpPr>
      <dsp:spPr>
        <a:xfrm>
          <a:off x="0" y="4118677"/>
          <a:ext cx="4691043" cy="834228"/>
        </a:xfrm>
        <a:prstGeom prst="roundRect">
          <a:avLst/>
        </a:prstGeom>
        <a:solidFill>
          <a:schemeClr val="accent2">
            <a:hueOff val="-1524796"/>
            <a:satOff val="-662"/>
            <a:lumOff val="-13921"/>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CA" sz="2100" kern="1200"/>
            <a:t>Short and long term outlook for housing: new construction and upgrades</a:t>
          </a:r>
          <a:endParaRPr lang="en-US" sz="2100" kern="1200"/>
        </a:p>
      </dsp:txBody>
      <dsp:txXfrm>
        <a:off x="40724" y="4159401"/>
        <a:ext cx="4609595" cy="7527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57B08E-7B2A-422F-BA80-B3C8C83FF311}">
      <dsp:nvSpPr>
        <dsp:cNvPr id="0" name=""/>
        <dsp:cNvSpPr/>
      </dsp:nvSpPr>
      <dsp:spPr>
        <a:xfrm>
          <a:off x="3857" y="1302731"/>
          <a:ext cx="1478756" cy="55018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kern="1200"/>
            <a:t>Cost savings </a:t>
          </a:r>
        </a:p>
      </dsp:txBody>
      <dsp:txXfrm>
        <a:off x="3857" y="1302731"/>
        <a:ext cx="1478756" cy="550189"/>
      </dsp:txXfrm>
    </dsp:sp>
    <dsp:sp modelId="{EBC71635-C147-4D90-B02D-D52946BB117F}">
      <dsp:nvSpPr>
        <dsp:cNvPr id="0" name=""/>
        <dsp:cNvSpPr/>
      </dsp:nvSpPr>
      <dsp:spPr>
        <a:xfrm>
          <a:off x="3857" y="1852921"/>
          <a:ext cx="1478756" cy="175130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a:t>Lower utility bills for all residents to keep more money in the community for other programs</a:t>
          </a:r>
        </a:p>
        <a:p>
          <a:pPr marL="57150" lvl="1" indent="-57150" algn="l" defTabSz="488950">
            <a:lnSpc>
              <a:spcPct val="90000"/>
            </a:lnSpc>
            <a:spcBef>
              <a:spcPct val="0"/>
            </a:spcBef>
            <a:spcAft>
              <a:spcPct val="15000"/>
            </a:spcAft>
            <a:buChar char="•"/>
          </a:pPr>
          <a:r>
            <a:rPr lang="en-US" sz="1100" kern="1200"/>
            <a:t>Lower maintenance costs</a:t>
          </a:r>
        </a:p>
        <a:p>
          <a:pPr marL="57150" lvl="1" indent="-57150" algn="l" defTabSz="488950">
            <a:lnSpc>
              <a:spcPct val="90000"/>
            </a:lnSpc>
            <a:spcBef>
              <a:spcPct val="0"/>
            </a:spcBef>
            <a:spcAft>
              <a:spcPct val="15000"/>
            </a:spcAft>
            <a:buChar char="•"/>
          </a:pPr>
          <a:r>
            <a:rPr lang="en-US" sz="1100" kern="1200"/>
            <a:t>Increasing lifespan of current and new housing stock</a:t>
          </a:r>
        </a:p>
      </dsp:txBody>
      <dsp:txXfrm>
        <a:off x="3857" y="1852921"/>
        <a:ext cx="1478756" cy="1751309"/>
      </dsp:txXfrm>
    </dsp:sp>
    <dsp:sp modelId="{B3FB8310-79DB-48FD-A815-D5E1C34303DF}">
      <dsp:nvSpPr>
        <dsp:cNvPr id="0" name=""/>
        <dsp:cNvSpPr/>
      </dsp:nvSpPr>
      <dsp:spPr>
        <a:xfrm>
          <a:off x="1689639" y="1302731"/>
          <a:ext cx="1478756" cy="55018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kern="1200"/>
            <a:t>Home comfort</a:t>
          </a:r>
        </a:p>
      </dsp:txBody>
      <dsp:txXfrm>
        <a:off x="1689639" y="1302731"/>
        <a:ext cx="1478756" cy="550189"/>
      </dsp:txXfrm>
    </dsp:sp>
    <dsp:sp modelId="{80A467DD-ABA8-4A30-8394-491C1FDF362B}">
      <dsp:nvSpPr>
        <dsp:cNvPr id="0" name=""/>
        <dsp:cNvSpPr/>
      </dsp:nvSpPr>
      <dsp:spPr>
        <a:xfrm>
          <a:off x="1689639" y="1852921"/>
          <a:ext cx="1478756" cy="175130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a:t>Reduced drafts and hot/cold spots</a:t>
          </a:r>
        </a:p>
      </dsp:txBody>
      <dsp:txXfrm>
        <a:off x="1689639" y="1852921"/>
        <a:ext cx="1478756" cy="1751309"/>
      </dsp:txXfrm>
    </dsp:sp>
    <dsp:sp modelId="{EB9F5285-7BD3-4CA5-8FBE-B4CFF33C3FF1}">
      <dsp:nvSpPr>
        <dsp:cNvPr id="0" name=""/>
        <dsp:cNvSpPr/>
      </dsp:nvSpPr>
      <dsp:spPr>
        <a:xfrm>
          <a:off x="3375421" y="1302731"/>
          <a:ext cx="1478756" cy="55018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kern="1200"/>
            <a:t>Health impacts</a:t>
          </a:r>
        </a:p>
      </dsp:txBody>
      <dsp:txXfrm>
        <a:off x="3375421" y="1302731"/>
        <a:ext cx="1478756" cy="550189"/>
      </dsp:txXfrm>
    </dsp:sp>
    <dsp:sp modelId="{7CE4A558-4C4C-4A3A-A4A0-DBC8712020DE}">
      <dsp:nvSpPr>
        <dsp:cNvPr id="0" name=""/>
        <dsp:cNvSpPr/>
      </dsp:nvSpPr>
      <dsp:spPr>
        <a:xfrm>
          <a:off x="3375421" y="1852921"/>
          <a:ext cx="1478756" cy="175130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a:t>Improved ventilation and insulation reduces occurrence of mold</a:t>
          </a:r>
        </a:p>
        <a:p>
          <a:pPr marL="57150" lvl="1" indent="-57150" algn="l" defTabSz="488950">
            <a:lnSpc>
              <a:spcPct val="90000"/>
            </a:lnSpc>
            <a:spcBef>
              <a:spcPct val="0"/>
            </a:spcBef>
            <a:spcAft>
              <a:spcPct val="15000"/>
            </a:spcAft>
            <a:buChar char="•"/>
          </a:pPr>
          <a:r>
            <a:rPr lang="en-US" sz="1100" kern="1200"/>
            <a:t>Safer homes, especially for the young and Elders</a:t>
          </a:r>
        </a:p>
      </dsp:txBody>
      <dsp:txXfrm>
        <a:off x="3375421" y="1852921"/>
        <a:ext cx="1478756" cy="1751309"/>
      </dsp:txXfrm>
    </dsp:sp>
    <dsp:sp modelId="{3D215BBF-0B82-4A7C-8072-D8F1BAE51E0D}">
      <dsp:nvSpPr>
        <dsp:cNvPr id="0" name=""/>
        <dsp:cNvSpPr/>
      </dsp:nvSpPr>
      <dsp:spPr>
        <a:xfrm>
          <a:off x="5061204" y="1302731"/>
          <a:ext cx="1478756" cy="55018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kern="1200"/>
            <a:t>Lower impact on the land </a:t>
          </a:r>
        </a:p>
      </dsp:txBody>
      <dsp:txXfrm>
        <a:off x="5061204" y="1302731"/>
        <a:ext cx="1478756" cy="550189"/>
      </dsp:txXfrm>
    </dsp:sp>
    <dsp:sp modelId="{1BCA1A91-765D-413A-AC87-1DA1349186B7}">
      <dsp:nvSpPr>
        <dsp:cNvPr id="0" name=""/>
        <dsp:cNvSpPr/>
      </dsp:nvSpPr>
      <dsp:spPr>
        <a:xfrm>
          <a:off x="5061204" y="1852921"/>
          <a:ext cx="1478756" cy="175130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a:t>Reduced greenhouse gas emissions</a:t>
          </a:r>
        </a:p>
        <a:p>
          <a:pPr marL="57150" lvl="1" indent="-57150" algn="l" defTabSz="488950">
            <a:lnSpc>
              <a:spcPct val="90000"/>
            </a:lnSpc>
            <a:spcBef>
              <a:spcPct val="0"/>
            </a:spcBef>
            <a:spcAft>
              <a:spcPct val="15000"/>
            </a:spcAft>
            <a:buChar char="•"/>
          </a:pPr>
          <a:r>
            <a:rPr lang="en-US" sz="1100" kern="1200"/>
            <a:t>Contribute towards lower provincial energy use and </a:t>
          </a:r>
        </a:p>
      </dsp:txBody>
      <dsp:txXfrm>
        <a:off x="5061204" y="1852921"/>
        <a:ext cx="1478756" cy="1751309"/>
      </dsp:txXfrm>
    </dsp:sp>
    <dsp:sp modelId="{BA2E2552-9D35-4869-A3C5-86E75CB646DA}">
      <dsp:nvSpPr>
        <dsp:cNvPr id="0" name=""/>
        <dsp:cNvSpPr/>
      </dsp:nvSpPr>
      <dsp:spPr>
        <a:xfrm>
          <a:off x="6746986" y="1302731"/>
          <a:ext cx="1478756" cy="55018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kern="1200"/>
            <a:t>potentially eliminate need for new energy generation locations</a:t>
          </a:r>
        </a:p>
      </dsp:txBody>
      <dsp:txXfrm>
        <a:off x="6746986" y="1302731"/>
        <a:ext cx="1478756" cy="550189"/>
      </dsp:txXfrm>
    </dsp:sp>
    <dsp:sp modelId="{A9AF5774-69C1-4078-B58A-A1BE12C7F976}">
      <dsp:nvSpPr>
        <dsp:cNvPr id="0" name=""/>
        <dsp:cNvSpPr/>
      </dsp:nvSpPr>
      <dsp:spPr>
        <a:xfrm>
          <a:off x="6746986" y="1852921"/>
          <a:ext cx="1478756" cy="175130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F3B4DF-EEF4-4D04-BE55-E33B4EC81462}">
      <dsp:nvSpPr>
        <dsp:cNvPr id="0" name=""/>
        <dsp:cNvSpPr/>
      </dsp:nvSpPr>
      <dsp:spPr>
        <a:xfrm>
          <a:off x="0" y="2298"/>
          <a:ext cx="8065294" cy="107473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265792-406B-49F6-8B77-1DC170696865}">
      <dsp:nvSpPr>
        <dsp:cNvPr id="0" name=""/>
        <dsp:cNvSpPr/>
      </dsp:nvSpPr>
      <dsp:spPr>
        <a:xfrm>
          <a:off x="325108" y="244114"/>
          <a:ext cx="591106" cy="5911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446F49-56F5-42DA-A50F-9EE84D935971}">
      <dsp:nvSpPr>
        <dsp:cNvPr id="0" name=""/>
        <dsp:cNvSpPr/>
      </dsp:nvSpPr>
      <dsp:spPr>
        <a:xfrm>
          <a:off x="1241324" y="2298"/>
          <a:ext cx="6822756" cy="1074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43" tIns="113743" rIns="113743" bIns="113743" numCol="1" spcCol="1270" anchor="ctr" anchorCtr="0">
          <a:noAutofit/>
        </a:bodyPr>
        <a:lstStyle/>
        <a:p>
          <a:pPr marL="0" lvl="0" indent="0" algn="l" defTabSz="1111250">
            <a:lnSpc>
              <a:spcPct val="100000"/>
            </a:lnSpc>
            <a:spcBef>
              <a:spcPct val="0"/>
            </a:spcBef>
            <a:spcAft>
              <a:spcPct val="35000"/>
            </a:spcAft>
            <a:buNone/>
          </a:pPr>
          <a:r>
            <a:rPr lang="en-US" sz="2500" kern="1200"/>
            <a:t>Policy needs to reflect </a:t>
          </a:r>
        </a:p>
      </dsp:txBody>
      <dsp:txXfrm>
        <a:off x="1241324" y="2298"/>
        <a:ext cx="6822756" cy="1074739"/>
      </dsp:txXfrm>
    </dsp:sp>
    <dsp:sp modelId="{2AD5D9FB-6195-4D99-A59E-C7368EB3D6A5}">
      <dsp:nvSpPr>
        <dsp:cNvPr id="0" name=""/>
        <dsp:cNvSpPr/>
      </dsp:nvSpPr>
      <dsp:spPr>
        <a:xfrm>
          <a:off x="0" y="1345722"/>
          <a:ext cx="8065294" cy="107473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27E307-24F9-4C7E-9947-A54A5EAA7466}">
      <dsp:nvSpPr>
        <dsp:cNvPr id="0" name=""/>
        <dsp:cNvSpPr/>
      </dsp:nvSpPr>
      <dsp:spPr>
        <a:xfrm>
          <a:off x="325108" y="1587539"/>
          <a:ext cx="591106" cy="5911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4E0E51-35D6-4ECD-82BB-F8895D5EC18B}">
      <dsp:nvSpPr>
        <dsp:cNvPr id="0" name=""/>
        <dsp:cNvSpPr/>
      </dsp:nvSpPr>
      <dsp:spPr>
        <a:xfrm>
          <a:off x="1241324" y="1345722"/>
          <a:ext cx="6822756" cy="1074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43" tIns="113743" rIns="113743" bIns="113743" numCol="1" spcCol="1270" anchor="ctr" anchorCtr="0">
          <a:noAutofit/>
        </a:bodyPr>
        <a:lstStyle/>
        <a:p>
          <a:pPr marL="0" lvl="0" indent="0" algn="l" defTabSz="1111250">
            <a:lnSpc>
              <a:spcPct val="100000"/>
            </a:lnSpc>
            <a:spcBef>
              <a:spcPct val="0"/>
            </a:spcBef>
            <a:spcAft>
              <a:spcPct val="35000"/>
            </a:spcAft>
            <a:buNone/>
          </a:pPr>
          <a:r>
            <a:rPr lang="en-US" sz="2500" kern="1200"/>
            <a:t>entire situation and community</a:t>
          </a:r>
        </a:p>
      </dsp:txBody>
      <dsp:txXfrm>
        <a:off x="1241324" y="1345722"/>
        <a:ext cx="6822756" cy="1074739"/>
      </dsp:txXfrm>
    </dsp:sp>
    <dsp:sp modelId="{7D7F0588-4BB7-4403-9C76-72CC409449A7}">
      <dsp:nvSpPr>
        <dsp:cNvPr id="0" name=""/>
        <dsp:cNvSpPr/>
      </dsp:nvSpPr>
      <dsp:spPr>
        <a:xfrm>
          <a:off x="0" y="2689147"/>
          <a:ext cx="8065294" cy="107473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F4EC5B-1368-494A-AC31-D494D5F48B0F}">
      <dsp:nvSpPr>
        <dsp:cNvPr id="0" name=""/>
        <dsp:cNvSpPr/>
      </dsp:nvSpPr>
      <dsp:spPr>
        <a:xfrm>
          <a:off x="325108" y="2930963"/>
          <a:ext cx="591106" cy="5911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23F7AE-D795-4642-B0C2-58B5F77DC60F}">
      <dsp:nvSpPr>
        <dsp:cNvPr id="0" name=""/>
        <dsp:cNvSpPr/>
      </dsp:nvSpPr>
      <dsp:spPr>
        <a:xfrm>
          <a:off x="1241324" y="2689147"/>
          <a:ext cx="3629382" cy="1074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43" tIns="113743" rIns="113743" bIns="113743" numCol="1" spcCol="1270" anchor="ctr" anchorCtr="0">
          <a:noAutofit/>
        </a:bodyPr>
        <a:lstStyle/>
        <a:p>
          <a:pPr marL="0" lvl="0" indent="0" algn="l" defTabSz="1111250">
            <a:lnSpc>
              <a:spcPct val="100000"/>
            </a:lnSpc>
            <a:spcBef>
              <a:spcPct val="0"/>
            </a:spcBef>
            <a:spcAft>
              <a:spcPct val="35000"/>
            </a:spcAft>
            <a:buNone/>
          </a:pPr>
          <a:r>
            <a:rPr lang="en-US" sz="2500" kern="1200"/>
            <a:t>A holistic EE policy considers:</a:t>
          </a:r>
        </a:p>
      </dsp:txBody>
      <dsp:txXfrm>
        <a:off x="1241324" y="2689147"/>
        <a:ext cx="3629382" cy="1074739"/>
      </dsp:txXfrm>
    </dsp:sp>
    <dsp:sp modelId="{4671381D-7DCE-4457-BC1D-1F938A1EBB77}">
      <dsp:nvSpPr>
        <dsp:cNvPr id="0" name=""/>
        <dsp:cNvSpPr/>
      </dsp:nvSpPr>
      <dsp:spPr>
        <a:xfrm>
          <a:off x="3759987" y="2691445"/>
          <a:ext cx="3193374" cy="1074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43" tIns="113743" rIns="113743" bIns="113743" numCol="1" spcCol="1270" anchor="ctr" anchorCtr="0">
          <a:noAutofit/>
        </a:bodyPr>
        <a:lstStyle/>
        <a:p>
          <a:pPr marL="0" lvl="0" indent="0" algn="l" defTabSz="488950">
            <a:lnSpc>
              <a:spcPct val="100000"/>
            </a:lnSpc>
            <a:spcBef>
              <a:spcPct val="0"/>
            </a:spcBef>
            <a:spcAft>
              <a:spcPct val="35000"/>
            </a:spcAft>
            <a:buNone/>
          </a:pPr>
          <a:r>
            <a:rPr lang="en-US" sz="1100" kern="1200" dirty="0"/>
            <a:t>New construction</a:t>
          </a:r>
        </a:p>
        <a:p>
          <a:pPr marL="0" lvl="0" indent="0" algn="l" defTabSz="488950">
            <a:lnSpc>
              <a:spcPct val="100000"/>
            </a:lnSpc>
            <a:spcBef>
              <a:spcPct val="0"/>
            </a:spcBef>
            <a:spcAft>
              <a:spcPct val="35000"/>
            </a:spcAft>
            <a:buNone/>
          </a:pPr>
          <a:r>
            <a:rPr lang="en-US" sz="1100" kern="1200"/>
            <a:t>Maintenance</a:t>
          </a:r>
        </a:p>
        <a:p>
          <a:pPr marL="0" lvl="0" indent="0" algn="l" defTabSz="488950">
            <a:lnSpc>
              <a:spcPct val="100000"/>
            </a:lnSpc>
            <a:spcBef>
              <a:spcPct val="0"/>
            </a:spcBef>
            <a:spcAft>
              <a:spcPct val="35000"/>
            </a:spcAft>
            <a:buNone/>
          </a:pPr>
          <a:r>
            <a:rPr lang="en-US" sz="1100" kern="1200"/>
            <a:t>Capacity building</a:t>
          </a:r>
        </a:p>
        <a:p>
          <a:pPr marL="0" lvl="0" indent="0" algn="l" defTabSz="488950">
            <a:lnSpc>
              <a:spcPct val="100000"/>
            </a:lnSpc>
            <a:spcBef>
              <a:spcPct val="0"/>
            </a:spcBef>
            <a:spcAft>
              <a:spcPct val="35000"/>
            </a:spcAft>
            <a:buNone/>
          </a:pPr>
          <a:r>
            <a:rPr lang="en-US" sz="1100" kern="1200"/>
            <a:t>Responsibilities of both residents and Council</a:t>
          </a:r>
        </a:p>
      </dsp:txBody>
      <dsp:txXfrm>
        <a:off x="3759987" y="2691445"/>
        <a:ext cx="3193374" cy="10747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E52F4-0FB5-40B7-99F6-091B38AAA083}">
      <dsp:nvSpPr>
        <dsp:cNvPr id="0" name=""/>
        <dsp:cNvSpPr/>
      </dsp:nvSpPr>
      <dsp:spPr>
        <a:xfrm>
          <a:off x="0" y="5231"/>
          <a:ext cx="5125516" cy="121766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75B741-2FD2-42BF-8E0A-BA2973109DD0}">
      <dsp:nvSpPr>
        <dsp:cNvPr id="0" name=""/>
        <dsp:cNvSpPr/>
      </dsp:nvSpPr>
      <dsp:spPr>
        <a:xfrm>
          <a:off x="368343" y="279206"/>
          <a:ext cx="669716" cy="6697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17B827A-38A1-423B-8E58-5AE1ADBAF3E6}">
      <dsp:nvSpPr>
        <dsp:cNvPr id="0" name=""/>
        <dsp:cNvSpPr/>
      </dsp:nvSpPr>
      <dsp:spPr>
        <a:xfrm>
          <a:off x="1406403" y="5231"/>
          <a:ext cx="2306482" cy="1217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70" tIns="128870" rIns="128870" bIns="128870" numCol="1" spcCol="1270" anchor="ctr" anchorCtr="0">
          <a:noAutofit/>
        </a:bodyPr>
        <a:lstStyle/>
        <a:p>
          <a:pPr marL="0" lvl="0" indent="0" algn="l" defTabSz="977900">
            <a:lnSpc>
              <a:spcPct val="90000"/>
            </a:lnSpc>
            <a:spcBef>
              <a:spcPct val="0"/>
            </a:spcBef>
            <a:spcAft>
              <a:spcPct val="35000"/>
            </a:spcAft>
            <a:buNone/>
          </a:pPr>
          <a:r>
            <a:rPr lang="en-US" sz="2200" kern="1200"/>
            <a:t>Energy Champion</a:t>
          </a:r>
        </a:p>
      </dsp:txBody>
      <dsp:txXfrm>
        <a:off x="1406403" y="5231"/>
        <a:ext cx="2306482" cy="1217665"/>
      </dsp:txXfrm>
    </dsp:sp>
    <dsp:sp modelId="{C1B05319-3174-4AF2-8377-C2B231680532}">
      <dsp:nvSpPr>
        <dsp:cNvPr id="0" name=""/>
        <dsp:cNvSpPr/>
      </dsp:nvSpPr>
      <dsp:spPr>
        <a:xfrm>
          <a:off x="3712885" y="5231"/>
          <a:ext cx="1411255" cy="1217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70" tIns="128870" rIns="128870" bIns="128870" numCol="1" spcCol="1270" anchor="ctr" anchorCtr="0">
          <a:noAutofit/>
        </a:bodyPr>
        <a:lstStyle/>
        <a:p>
          <a:pPr marL="0" lvl="0" indent="0" algn="l" defTabSz="488950">
            <a:lnSpc>
              <a:spcPct val="90000"/>
            </a:lnSpc>
            <a:spcBef>
              <a:spcPct val="0"/>
            </a:spcBef>
            <a:spcAft>
              <a:spcPct val="35000"/>
            </a:spcAft>
            <a:buNone/>
          </a:pPr>
          <a:r>
            <a:rPr lang="en-US" sz="1100" kern="1200" dirty="0"/>
            <a:t>Community-based leader who works to facilitate energy project, shares energy knowledge, and acts as energy contact for other residents </a:t>
          </a:r>
        </a:p>
      </dsp:txBody>
      <dsp:txXfrm>
        <a:off x="3712885" y="5231"/>
        <a:ext cx="1411255" cy="1217665"/>
      </dsp:txXfrm>
    </dsp:sp>
    <dsp:sp modelId="{C96B1A57-2F40-438F-A88B-DA02E8E681B7}">
      <dsp:nvSpPr>
        <dsp:cNvPr id="0" name=""/>
        <dsp:cNvSpPr/>
      </dsp:nvSpPr>
      <dsp:spPr>
        <a:xfrm>
          <a:off x="0" y="1527313"/>
          <a:ext cx="5125516" cy="121766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3A3FDF-AB20-49D5-BF55-07981F156A6F}">
      <dsp:nvSpPr>
        <dsp:cNvPr id="0" name=""/>
        <dsp:cNvSpPr/>
      </dsp:nvSpPr>
      <dsp:spPr>
        <a:xfrm>
          <a:off x="368343" y="1801288"/>
          <a:ext cx="669716" cy="6697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D476FC-8569-4413-9888-62D2E6231B34}">
      <dsp:nvSpPr>
        <dsp:cNvPr id="0" name=""/>
        <dsp:cNvSpPr/>
      </dsp:nvSpPr>
      <dsp:spPr>
        <a:xfrm>
          <a:off x="1406403" y="1527313"/>
          <a:ext cx="2306482" cy="1217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70" tIns="128870" rIns="128870" bIns="128870" numCol="1" spcCol="1270" anchor="ctr" anchorCtr="0">
          <a:noAutofit/>
        </a:bodyPr>
        <a:lstStyle/>
        <a:p>
          <a:pPr marL="0" lvl="0" indent="0" algn="l" defTabSz="977900">
            <a:lnSpc>
              <a:spcPct val="90000"/>
            </a:lnSpc>
            <a:spcBef>
              <a:spcPct val="0"/>
            </a:spcBef>
            <a:spcAft>
              <a:spcPct val="35000"/>
            </a:spcAft>
            <a:buNone/>
          </a:pPr>
          <a:r>
            <a:rPr lang="en-US" sz="2200" kern="1200"/>
            <a:t>Green Team</a:t>
          </a:r>
        </a:p>
      </dsp:txBody>
      <dsp:txXfrm>
        <a:off x="1406403" y="1527313"/>
        <a:ext cx="2306482" cy="1217665"/>
      </dsp:txXfrm>
    </dsp:sp>
    <dsp:sp modelId="{89D12E51-86D0-4BE2-8A4F-13353C8C7B3B}">
      <dsp:nvSpPr>
        <dsp:cNvPr id="0" name=""/>
        <dsp:cNvSpPr/>
      </dsp:nvSpPr>
      <dsp:spPr>
        <a:xfrm>
          <a:off x="3712885" y="1527313"/>
          <a:ext cx="1411255" cy="1217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70" tIns="128870" rIns="128870" bIns="128870" numCol="1" spcCol="1270" anchor="ctr" anchorCtr="0">
          <a:noAutofit/>
        </a:bodyPr>
        <a:lstStyle/>
        <a:p>
          <a:pPr marL="0" lvl="0" indent="0" algn="l" defTabSz="488950">
            <a:lnSpc>
              <a:spcPct val="90000"/>
            </a:lnSpc>
            <a:spcBef>
              <a:spcPct val="0"/>
            </a:spcBef>
            <a:spcAft>
              <a:spcPct val="35000"/>
            </a:spcAft>
            <a:buNone/>
          </a:pPr>
          <a:r>
            <a:rPr lang="en-US" sz="1100" kern="1200"/>
            <a:t>All-ages community team supporting other members in reducing energy use</a:t>
          </a:r>
        </a:p>
      </dsp:txBody>
      <dsp:txXfrm>
        <a:off x="3712885" y="1527313"/>
        <a:ext cx="1411255" cy="1217665"/>
      </dsp:txXfrm>
    </dsp:sp>
    <dsp:sp modelId="{7CCDC50A-2194-4479-9E3C-9065FA9D1332}">
      <dsp:nvSpPr>
        <dsp:cNvPr id="0" name=""/>
        <dsp:cNvSpPr/>
      </dsp:nvSpPr>
      <dsp:spPr>
        <a:xfrm>
          <a:off x="0" y="3049395"/>
          <a:ext cx="5125516" cy="121766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6BAEA0-71E1-4F07-8C92-A4BA19536EA0}">
      <dsp:nvSpPr>
        <dsp:cNvPr id="0" name=""/>
        <dsp:cNvSpPr/>
      </dsp:nvSpPr>
      <dsp:spPr>
        <a:xfrm>
          <a:off x="368343" y="3323370"/>
          <a:ext cx="669716" cy="6697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24F414-F7B1-4726-9127-E3407A881F86}">
      <dsp:nvSpPr>
        <dsp:cNvPr id="0" name=""/>
        <dsp:cNvSpPr/>
      </dsp:nvSpPr>
      <dsp:spPr>
        <a:xfrm>
          <a:off x="1406403" y="3049395"/>
          <a:ext cx="3717737" cy="1217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70" tIns="128870" rIns="128870" bIns="128870" numCol="1" spcCol="1270" anchor="ctr" anchorCtr="0">
          <a:noAutofit/>
        </a:bodyPr>
        <a:lstStyle/>
        <a:p>
          <a:pPr marL="0" lvl="0" indent="0" algn="l" defTabSz="977900">
            <a:lnSpc>
              <a:spcPct val="90000"/>
            </a:lnSpc>
            <a:spcBef>
              <a:spcPct val="0"/>
            </a:spcBef>
            <a:spcAft>
              <a:spcPct val="35000"/>
            </a:spcAft>
            <a:buNone/>
          </a:pPr>
          <a:r>
            <a:rPr lang="en-US" sz="2200" kern="1200"/>
            <a:t>Social media or other platform for sharing tips, knowledge, and information</a:t>
          </a:r>
        </a:p>
      </dsp:txBody>
      <dsp:txXfrm>
        <a:off x="1406403" y="3049395"/>
        <a:ext cx="3717737" cy="1217665"/>
      </dsp:txXfrm>
    </dsp:sp>
    <dsp:sp modelId="{2702281B-6DC8-4F8D-9A69-258D52B60D36}">
      <dsp:nvSpPr>
        <dsp:cNvPr id="0" name=""/>
        <dsp:cNvSpPr/>
      </dsp:nvSpPr>
      <dsp:spPr>
        <a:xfrm>
          <a:off x="0" y="4571477"/>
          <a:ext cx="5125516" cy="121766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245AB2-3B7E-4303-B174-D64F50B77E85}">
      <dsp:nvSpPr>
        <dsp:cNvPr id="0" name=""/>
        <dsp:cNvSpPr/>
      </dsp:nvSpPr>
      <dsp:spPr>
        <a:xfrm>
          <a:off x="368343" y="4845452"/>
          <a:ext cx="669716" cy="6697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F52845-3186-47E2-9D53-B6694420F716}">
      <dsp:nvSpPr>
        <dsp:cNvPr id="0" name=""/>
        <dsp:cNvSpPr/>
      </dsp:nvSpPr>
      <dsp:spPr>
        <a:xfrm>
          <a:off x="1406403" y="4571477"/>
          <a:ext cx="3717737" cy="1217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70" tIns="128870" rIns="128870" bIns="128870" numCol="1" spcCol="1270" anchor="ctr" anchorCtr="0">
          <a:noAutofit/>
        </a:bodyPr>
        <a:lstStyle/>
        <a:p>
          <a:pPr marL="0" lvl="0" indent="0" algn="l" defTabSz="977900">
            <a:lnSpc>
              <a:spcPct val="90000"/>
            </a:lnSpc>
            <a:spcBef>
              <a:spcPct val="0"/>
            </a:spcBef>
            <a:spcAft>
              <a:spcPct val="35000"/>
            </a:spcAft>
            <a:buNone/>
          </a:pPr>
          <a:r>
            <a:rPr lang="en-US" sz="2200" kern="1200"/>
            <a:t>Set community-wide challenge and goals</a:t>
          </a:r>
        </a:p>
      </dsp:txBody>
      <dsp:txXfrm>
        <a:off x="1406403" y="4571477"/>
        <a:ext cx="3717737" cy="121766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89F161-7E07-453D-B12A-5AEE0A359558}" type="datetimeFigureOut">
              <a:rPr lang="en-US" smtClean="0"/>
              <a:t>3/8/2021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6FD98A-342A-4E89-A009-E210C1938A02}" type="slidenum">
              <a:rPr lang="en-US" smtClean="0"/>
              <a:t>‹#›</a:t>
            </a:fld>
            <a:endParaRPr lang="en-US"/>
          </a:p>
        </p:txBody>
      </p:sp>
    </p:spTree>
    <p:extLst>
      <p:ext uri="{BB962C8B-B14F-4D97-AF65-F5344CB8AC3E}">
        <p14:creationId xmlns:p14="http://schemas.microsoft.com/office/powerpoint/2010/main" val="1744846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Introduction of presenters.</a:t>
            </a:r>
          </a:p>
          <a:p>
            <a:pPr>
              <a:defRPr/>
            </a:pPr>
            <a:r>
              <a:rPr lang="en-US" dirty="0"/>
              <a:t>Welcome the community and elders.</a:t>
            </a:r>
          </a:p>
          <a:p>
            <a:pPr>
              <a:defRPr/>
            </a:pPr>
            <a:r>
              <a:rPr lang="en-US" dirty="0"/>
              <a:t>Thank you for the welcome into their space.</a:t>
            </a:r>
          </a:p>
          <a:p>
            <a:pPr>
              <a:defRPr/>
            </a:pPr>
            <a:r>
              <a:rPr lang="en-US" dirty="0"/>
              <a:t>Explain why you’re here.</a:t>
            </a:r>
          </a:p>
          <a:p>
            <a:endParaRPr lang="en-US" dirty="0"/>
          </a:p>
        </p:txBody>
      </p:sp>
      <p:sp>
        <p:nvSpPr>
          <p:cNvPr id="4" name="Slide Number Placeholder 3"/>
          <p:cNvSpPr>
            <a:spLocks noGrp="1"/>
          </p:cNvSpPr>
          <p:nvPr>
            <p:ph type="sldNum" sz="quarter" idx="10"/>
          </p:nvPr>
        </p:nvSpPr>
        <p:spPr/>
        <p:txBody>
          <a:bodyPr/>
          <a:lstStyle/>
          <a:p>
            <a:fld id="{9E6FD98A-342A-4E89-A009-E210C1938A02}" type="slidenum">
              <a:rPr lang="en-US" smtClean="0"/>
              <a:t>1</a:t>
            </a:fld>
            <a:endParaRPr lang="en-US"/>
          </a:p>
        </p:txBody>
      </p:sp>
    </p:spTree>
    <p:extLst>
      <p:ext uri="{BB962C8B-B14F-4D97-AF65-F5344CB8AC3E}">
        <p14:creationId xmlns:p14="http://schemas.microsoft.com/office/powerpoint/2010/main" val="4141433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My Hydro, you can log on and see your energy usage in real time. This is really helpful if you’re not sure where you’re using electricity. </a:t>
            </a:r>
          </a:p>
          <a:p>
            <a:r>
              <a:rPr lang="en-US" dirty="0"/>
              <a:t>If your home is empty all day and you have spikes in your usage during that time, maybe you have baseboard heaters on (and set too high). This can help you figure out where you’re using your energy.</a:t>
            </a:r>
          </a:p>
          <a:p>
            <a:r>
              <a:rPr lang="en-US" dirty="0"/>
              <a:t>All you have to do is create a profile (it’s free).</a:t>
            </a:r>
          </a:p>
          <a:p>
            <a:r>
              <a:rPr lang="en-US" dirty="0"/>
              <a:t>It’s also a great place to find tips and to learn about rebates and other programs that might be available to you.</a:t>
            </a:r>
          </a:p>
          <a:p>
            <a:endParaRPr lang="en-US" dirty="0"/>
          </a:p>
        </p:txBody>
      </p:sp>
      <p:sp>
        <p:nvSpPr>
          <p:cNvPr id="4" name="Slide Number Placeholder 3"/>
          <p:cNvSpPr>
            <a:spLocks noGrp="1"/>
          </p:cNvSpPr>
          <p:nvPr>
            <p:ph type="sldNum" sz="quarter" idx="10"/>
          </p:nvPr>
        </p:nvSpPr>
        <p:spPr/>
        <p:txBody>
          <a:bodyPr/>
          <a:lstStyle/>
          <a:p>
            <a:fld id="{9E6FD98A-342A-4E89-A009-E210C1938A02}" type="slidenum">
              <a:rPr lang="en-US" smtClean="0"/>
              <a:t>10</a:t>
            </a:fld>
            <a:endParaRPr lang="en-US"/>
          </a:p>
        </p:txBody>
      </p:sp>
    </p:spTree>
    <p:extLst>
      <p:ext uri="{BB962C8B-B14F-4D97-AF65-F5344CB8AC3E}">
        <p14:creationId xmlns:p14="http://schemas.microsoft.com/office/powerpoint/2010/main" val="2034603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3 main contributors to energy consumption: </a:t>
            </a:r>
          </a:p>
          <a:p>
            <a:r>
              <a:rPr lang="en-US" u="sng" dirty="0"/>
              <a:t>Construction</a:t>
            </a:r>
          </a:p>
          <a:p>
            <a:r>
              <a:rPr lang="en-US" dirty="0"/>
              <a:t>-to what level of building code standard  we decide to build to which essentially describes how well our homes are designed, built and what materials are used</a:t>
            </a:r>
          </a:p>
          <a:p>
            <a:r>
              <a:rPr lang="en-US" dirty="0"/>
              <a:t>-level of professionalism in installation and inspection procedures</a:t>
            </a:r>
          </a:p>
          <a:p>
            <a:r>
              <a:rPr lang="en-US" u="sng" dirty="0"/>
              <a:t>Maintenance</a:t>
            </a:r>
          </a:p>
          <a:p>
            <a:r>
              <a:rPr lang="en-US" dirty="0"/>
              <a:t>-how we keep our homes in good shape (or not)</a:t>
            </a:r>
          </a:p>
          <a:p>
            <a:r>
              <a:rPr lang="en-US" dirty="0"/>
              <a:t>-what materials and methods we’re using for maintenance</a:t>
            </a:r>
          </a:p>
          <a:p>
            <a:r>
              <a:rPr lang="en-US" u="sng" dirty="0"/>
              <a:t>and Behaviour</a:t>
            </a:r>
          </a:p>
          <a:p>
            <a:r>
              <a:rPr lang="en-US" dirty="0"/>
              <a:t>-what we know about how to reduce our consumption</a:t>
            </a:r>
          </a:p>
          <a:p>
            <a:r>
              <a:rPr lang="en-US" dirty="0"/>
              <a:t>-if we actually do it</a:t>
            </a:r>
          </a:p>
          <a:p>
            <a:endParaRPr lang="en-US" dirty="0"/>
          </a:p>
        </p:txBody>
      </p:sp>
      <p:sp>
        <p:nvSpPr>
          <p:cNvPr id="4" name="Slide Number Placeholder 3"/>
          <p:cNvSpPr>
            <a:spLocks noGrp="1"/>
          </p:cNvSpPr>
          <p:nvPr>
            <p:ph type="sldNum" sz="quarter" idx="10"/>
          </p:nvPr>
        </p:nvSpPr>
        <p:spPr/>
        <p:txBody>
          <a:bodyPr/>
          <a:lstStyle/>
          <a:p>
            <a:fld id="{9E6FD98A-342A-4E89-A009-E210C1938A02}" type="slidenum">
              <a:rPr lang="en-US" smtClean="0"/>
              <a:t>11</a:t>
            </a:fld>
            <a:endParaRPr lang="en-US"/>
          </a:p>
        </p:txBody>
      </p:sp>
    </p:spTree>
    <p:extLst>
      <p:ext uri="{BB962C8B-B14F-4D97-AF65-F5344CB8AC3E}">
        <p14:creationId xmlns:p14="http://schemas.microsoft.com/office/powerpoint/2010/main" val="3846277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Home Structure and Components help determine out energy usage:</a:t>
            </a:r>
          </a:p>
          <a:p>
            <a:r>
              <a:rPr lang="en-US" dirty="0"/>
              <a:t>The </a:t>
            </a:r>
            <a:r>
              <a:rPr lang="en-US" u="sng" dirty="0"/>
              <a:t>Building Envelope</a:t>
            </a:r>
            <a:r>
              <a:rPr lang="en-US" dirty="0"/>
              <a:t> is our walls, floors and roofs – everything that keeps weather out and keeps warmth in. We also want to consider the movement of moisture in our homes, particularly when we start to improve how airtight they are. When homes are sealed really well, a good ventilation system needs to be in place to move air, and remove excess moisture from showering, cooking, etc.</a:t>
            </a:r>
          </a:p>
          <a:p>
            <a:r>
              <a:rPr lang="en-US" dirty="0"/>
              <a:t>How we use </a:t>
            </a:r>
            <a:r>
              <a:rPr lang="en-US" u="sng" dirty="0"/>
              <a:t>heating system controls</a:t>
            </a:r>
            <a:r>
              <a:rPr lang="en-US" dirty="0"/>
              <a:t> (thermostats) also makes a big impact: using old analog thermostats or dials on baseboard heaters can be very inefficient, and installing programmable thermostats that regulate temperature better can have a big impact on bills. </a:t>
            </a:r>
          </a:p>
          <a:p>
            <a:r>
              <a:rPr lang="en-US" dirty="0"/>
              <a:t>The </a:t>
            </a:r>
            <a:r>
              <a:rPr lang="en-US" u="sng" dirty="0"/>
              <a:t>light bulbs</a:t>
            </a:r>
            <a:r>
              <a:rPr lang="en-US" dirty="0"/>
              <a:t> we choose make a difference too, and can really add up depending on how many lights we have in our home. LED bulbs are the most efficient, compared to old incandescent ones, and provide a lot nicer light than CFL bulbs.</a:t>
            </a:r>
          </a:p>
          <a:p>
            <a:r>
              <a:rPr lang="en-US" dirty="0"/>
              <a:t>Finally, since the 1970s, the number of </a:t>
            </a:r>
            <a:r>
              <a:rPr lang="en-US" u="sng" dirty="0"/>
              <a:t>appliances</a:t>
            </a:r>
            <a:r>
              <a:rPr lang="en-US" dirty="0"/>
              <a:t> we have in our homes has changed a lot. It isn’t uncommon for one household to have multiple TVs, computers and all sorts of gadgets plugged in and running which really increases the load on our homes.</a:t>
            </a:r>
          </a:p>
          <a:p>
            <a:endParaRPr lang="en-US" dirty="0"/>
          </a:p>
        </p:txBody>
      </p:sp>
      <p:sp>
        <p:nvSpPr>
          <p:cNvPr id="4" name="Slide Number Placeholder 3"/>
          <p:cNvSpPr>
            <a:spLocks noGrp="1"/>
          </p:cNvSpPr>
          <p:nvPr>
            <p:ph type="sldNum" sz="quarter" idx="10"/>
          </p:nvPr>
        </p:nvSpPr>
        <p:spPr/>
        <p:txBody>
          <a:bodyPr/>
          <a:lstStyle/>
          <a:p>
            <a:fld id="{9E6FD98A-342A-4E89-A009-E210C1938A0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054511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though we’ve been talking a lot about cost savings, there are lots of other benefits that are really important that come with energy efficiency practices.</a:t>
            </a:r>
          </a:p>
          <a:p>
            <a:r>
              <a:rPr lang="en-US" dirty="0"/>
              <a:t>Discuss the list of benefits in an interactive way, focusing particularly on aspects that the community has identified as important to them (if having a lower environment impact is very important, for example).</a:t>
            </a:r>
          </a:p>
          <a:p>
            <a:endParaRPr lang="en-US" dirty="0"/>
          </a:p>
        </p:txBody>
      </p:sp>
      <p:sp>
        <p:nvSpPr>
          <p:cNvPr id="4" name="Slide Number Placeholder 3"/>
          <p:cNvSpPr>
            <a:spLocks noGrp="1"/>
          </p:cNvSpPr>
          <p:nvPr>
            <p:ph type="sldNum" sz="quarter" idx="10"/>
          </p:nvPr>
        </p:nvSpPr>
        <p:spPr/>
        <p:txBody>
          <a:bodyPr/>
          <a:lstStyle/>
          <a:p>
            <a:fld id="{9E6FD98A-342A-4E89-A009-E210C1938A02}" type="slidenum">
              <a:rPr lang="en-US" smtClean="0"/>
              <a:t>13</a:t>
            </a:fld>
            <a:endParaRPr lang="en-US"/>
          </a:p>
        </p:txBody>
      </p:sp>
    </p:spTree>
    <p:extLst>
      <p:ext uri="{BB962C8B-B14F-4D97-AF65-F5344CB8AC3E}">
        <p14:creationId xmlns:p14="http://schemas.microsoft.com/office/powerpoint/2010/main" val="2281872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3D1051-CAB9-4A02-BAA8-BCE2122B87B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3333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known and disclosed, you can share the typical annual costs of different energy sources with Chief and Council. The savings realized in a pilot project in the northern interior saved an average of 37% on electricity, and so with even a conservative reduction of 20-30%, your community could be looking at savings of $_____/year which frees up funds for other community priorities, and reduces the financial burden on residents.</a:t>
            </a:r>
          </a:p>
        </p:txBody>
      </p:sp>
      <p:sp>
        <p:nvSpPr>
          <p:cNvPr id="4" name="Slide Number Placeholder 3"/>
          <p:cNvSpPr>
            <a:spLocks noGrp="1"/>
          </p:cNvSpPr>
          <p:nvPr>
            <p:ph type="sldNum" sz="quarter" idx="10"/>
          </p:nvPr>
        </p:nvSpPr>
        <p:spPr/>
        <p:txBody>
          <a:bodyPr/>
          <a:lstStyle/>
          <a:p>
            <a:fld id="{9E6FD98A-342A-4E89-A009-E210C1938A02}" type="slidenum">
              <a:rPr lang="en-US" smtClean="0"/>
              <a:t>15</a:t>
            </a:fld>
            <a:endParaRPr lang="en-US"/>
          </a:p>
        </p:txBody>
      </p:sp>
    </p:spTree>
    <p:extLst>
      <p:ext uri="{BB962C8B-B14F-4D97-AF65-F5344CB8AC3E}">
        <p14:creationId xmlns:p14="http://schemas.microsoft.com/office/powerpoint/2010/main" val="302432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Energy efficiency can be incorporated into:</a:t>
            </a:r>
          </a:p>
          <a:p>
            <a:r>
              <a:rPr lang="en-US" dirty="0"/>
              <a:t>Administration – alternative funding opportunities</a:t>
            </a:r>
          </a:p>
          <a:p>
            <a:r>
              <a:rPr lang="en-US" dirty="0"/>
              <a:t>Maintenance – better defined rental and ownership responsibilities, guidelines around procurement and quality of materials</a:t>
            </a:r>
          </a:p>
          <a:p>
            <a:r>
              <a:rPr lang="en-US" dirty="0"/>
              <a:t>Construction - hiring requirements for contractors or consultants, lifecycle analysis of products and materials to feed business case justifications, choice of building code standard to adhere to</a:t>
            </a:r>
          </a:p>
        </p:txBody>
      </p:sp>
      <p:sp>
        <p:nvSpPr>
          <p:cNvPr id="4" name="Slide Number Placeholder 3"/>
          <p:cNvSpPr>
            <a:spLocks noGrp="1"/>
          </p:cNvSpPr>
          <p:nvPr>
            <p:ph type="sldNum" sz="quarter" idx="10"/>
          </p:nvPr>
        </p:nvSpPr>
        <p:spPr/>
        <p:txBody>
          <a:bodyPr/>
          <a:lstStyle/>
          <a:p>
            <a:fld id="{9E6FD98A-342A-4E89-A009-E210C1938A02}" type="slidenum">
              <a:rPr lang="en-US" smtClean="0"/>
              <a:t>16</a:t>
            </a:fld>
            <a:endParaRPr lang="en-US"/>
          </a:p>
        </p:txBody>
      </p:sp>
    </p:spTree>
    <p:extLst>
      <p:ext uri="{BB962C8B-B14F-4D97-AF65-F5344CB8AC3E}">
        <p14:creationId xmlns:p14="http://schemas.microsoft.com/office/powerpoint/2010/main" val="1932554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benefits include:</a:t>
            </a:r>
          </a:p>
          <a:p>
            <a:r>
              <a:rPr lang="en-US" dirty="0"/>
              <a:t>-improved practices and materials, which reduces workload strain and moves maintenance from a more reactive to proactive system</a:t>
            </a:r>
          </a:p>
          <a:p>
            <a:r>
              <a:rPr lang="en-US" dirty="0"/>
              <a:t>-stronger construction standards for both building and inspection ensures homes are built properly, and able to be maintained properly, which fulfills two of the three key factors in energy efficiency  that were discussed</a:t>
            </a:r>
          </a:p>
          <a:p>
            <a:r>
              <a:rPr lang="en-US" dirty="0"/>
              <a:t>-defined responsibility for overseeing housing and energy related matters </a:t>
            </a:r>
          </a:p>
        </p:txBody>
      </p:sp>
      <p:sp>
        <p:nvSpPr>
          <p:cNvPr id="4" name="Slide Number Placeholder 3"/>
          <p:cNvSpPr>
            <a:spLocks noGrp="1"/>
          </p:cNvSpPr>
          <p:nvPr>
            <p:ph type="sldNum" sz="quarter" idx="10"/>
          </p:nvPr>
        </p:nvSpPr>
        <p:spPr/>
        <p:txBody>
          <a:bodyPr/>
          <a:lstStyle/>
          <a:p>
            <a:fld id="{9E6FD98A-342A-4E89-A009-E210C1938A02}" type="slidenum">
              <a:rPr lang="en-US" smtClean="0"/>
              <a:t>17</a:t>
            </a:fld>
            <a:endParaRPr lang="en-US"/>
          </a:p>
        </p:txBody>
      </p:sp>
    </p:spTree>
    <p:extLst>
      <p:ext uri="{BB962C8B-B14F-4D97-AF65-F5344CB8AC3E}">
        <p14:creationId xmlns:p14="http://schemas.microsoft.com/office/powerpoint/2010/main" val="3566281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tool was developed to assist communities in assessing where they currently are in terms of energy policy, and to highlight the steps in getting to where they would like to end up. The choice of how developed to make any one area of policy lies with your community, and the series of steps is just a guideline to visualize how you can get there.</a:t>
            </a:r>
          </a:p>
        </p:txBody>
      </p:sp>
      <p:sp>
        <p:nvSpPr>
          <p:cNvPr id="4" name="Slide Number Placeholder 3"/>
          <p:cNvSpPr>
            <a:spLocks noGrp="1"/>
          </p:cNvSpPr>
          <p:nvPr>
            <p:ph type="sldNum" sz="quarter" idx="10"/>
          </p:nvPr>
        </p:nvSpPr>
        <p:spPr/>
        <p:txBody>
          <a:bodyPr/>
          <a:lstStyle/>
          <a:p>
            <a:fld id="{9E6FD98A-342A-4E89-A009-E210C1938A02}" type="slidenum">
              <a:rPr lang="en-US" smtClean="0"/>
              <a:t>18</a:t>
            </a:fld>
            <a:endParaRPr lang="en-US"/>
          </a:p>
        </p:txBody>
      </p:sp>
    </p:spTree>
    <p:extLst>
      <p:ext uri="{BB962C8B-B14F-4D97-AF65-F5344CB8AC3E}">
        <p14:creationId xmlns:p14="http://schemas.microsoft.com/office/powerpoint/2010/main" val="2043256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terms of new construction,  these are several of the building code standard options available to you.  The current BC building code likely resembles most closely the standard you’re currently aiming for, and so the cost for that would be a baseline cost – the typical cost in (insert community) for a new home. You can expect additional costs to meet more stringent building practices, with various benefits and drawbacks to each standard. The choice to build to any one standard should consider several factors, such as cost, potential energy savings, potential home quality benefits, and future maintenance requirements which may involve staff training upgrades. </a:t>
            </a:r>
          </a:p>
        </p:txBody>
      </p:sp>
      <p:sp>
        <p:nvSpPr>
          <p:cNvPr id="4" name="Slide Number Placeholder 3"/>
          <p:cNvSpPr>
            <a:spLocks noGrp="1"/>
          </p:cNvSpPr>
          <p:nvPr>
            <p:ph type="sldNum" sz="quarter" idx="10"/>
          </p:nvPr>
        </p:nvSpPr>
        <p:spPr/>
        <p:txBody>
          <a:bodyPr/>
          <a:lstStyle/>
          <a:p>
            <a:fld id="{9E6FD98A-342A-4E89-A009-E210C1938A02}" type="slidenum">
              <a:rPr lang="en-US" smtClean="0"/>
              <a:t>19</a:t>
            </a:fld>
            <a:endParaRPr lang="en-US"/>
          </a:p>
        </p:txBody>
      </p:sp>
    </p:spTree>
    <p:extLst>
      <p:ext uri="{BB962C8B-B14F-4D97-AF65-F5344CB8AC3E}">
        <p14:creationId xmlns:p14="http://schemas.microsoft.com/office/powerpoint/2010/main" val="2391850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Go over the outline of what will be covered in this presentation.</a:t>
            </a: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E6FD98A-342A-4E89-A009-E210C1938A02}" type="slidenum">
              <a:rPr lang="en-US" smtClean="0"/>
              <a:t>2</a:t>
            </a:fld>
            <a:endParaRPr lang="en-US"/>
          </a:p>
        </p:txBody>
      </p:sp>
    </p:spTree>
    <p:extLst>
      <p:ext uri="{BB962C8B-B14F-4D97-AF65-F5344CB8AC3E}">
        <p14:creationId xmlns:p14="http://schemas.microsoft.com/office/powerpoint/2010/main" val="441416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Policy fills a necessary role, both with housing in general but also in order to implement energy efficiency practices well. However, the policy is just one part of the puzzle, and in order to be effective it needs to accurately reflect all aspects of your community, both now and in the future. In building an energy efficiency policy, you should include considerations not only for new construction and maintenance, but also how the policy could build capacity through training and employment and how responsibilities for energy reduction actions might be divided between community members and Council.</a:t>
            </a:r>
          </a:p>
        </p:txBody>
      </p:sp>
      <p:sp>
        <p:nvSpPr>
          <p:cNvPr id="4" name="Slide Number Placeholder 3"/>
          <p:cNvSpPr>
            <a:spLocks noGrp="1"/>
          </p:cNvSpPr>
          <p:nvPr>
            <p:ph type="sldNum" sz="quarter" idx="10"/>
          </p:nvPr>
        </p:nvSpPr>
        <p:spPr/>
        <p:txBody>
          <a:bodyPr/>
          <a:lstStyle/>
          <a:p>
            <a:fld id="{9E6FD98A-342A-4E89-A009-E210C1938A02}" type="slidenum">
              <a:rPr lang="en-US" smtClean="0"/>
              <a:t>20</a:t>
            </a:fld>
            <a:endParaRPr lang="en-US"/>
          </a:p>
        </p:txBody>
      </p:sp>
    </p:spTree>
    <p:extLst>
      <p:ext uri="{BB962C8B-B14F-4D97-AF65-F5344CB8AC3E}">
        <p14:creationId xmlns:p14="http://schemas.microsoft.com/office/powerpoint/2010/main" val="1536882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ways to drive momentum within the community, and start a discussion on how to get this community involved and interested from those in attendance. </a:t>
            </a:r>
          </a:p>
          <a:p>
            <a:endParaRPr lang="en-US" dirty="0"/>
          </a:p>
        </p:txBody>
      </p:sp>
      <p:sp>
        <p:nvSpPr>
          <p:cNvPr id="4" name="Slide Number Placeholder 3"/>
          <p:cNvSpPr>
            <a:spLocks noGrp="1"/>
          </p:cNvSpPr>
          <p:nvPr>
            <p:ph type="sldNum" sz="quarter" idx="10"/>
          </p:nvPr>
        </p:nvSpPr>
        <p:spPr/>
        <p:txBody>
          <a:bodyPr/>
          <a:lstStyle/>
          <a:p>
            <a:fld id="{9E6FD98A-342A-4E89-A009-E210C1938A02}" type="slidenum">
              <a:rPr lang="en-US" smtClean="0"/>
              <a:t>21</a:t>
            </a:fld>
            <a:endParaRPr lang="en-US"/>
          </a:p>
        </p:txBody>
      </p:sp>
    </p:spTree>
    <p:extLst>
      <p:ext uri="{BB962C8B-B14F-4D97-AF65-F5344CB8AC3E}">
        <p14:creationId xmlns:p14="http://schemas.microsoft.com/office/powerpoint/2010/main" val="3448455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6FD98A-342A-4E89-A009-E210C1938A02}" type="slidenum">
              <a:rPr lang="en-US" smtClean="0"/>
              <a:t>22</a:t>
            </a:fld>
            <a:endParaRPr lang="en-US"/>
          </a:p>
        </p:txBody>
      </p:sp>
    </p:spTree>
    <p:extLst>
      <p:ext uri="{BB962C8B-B14F-4D97-AF65-F5344CB8AC3E}">
        <p14:creationId xmlns:p14="http://schemas.microsoft.com/office/powerpoint/2010/main" val="2682847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Incorporating energy efficiency practices and a larger program impacts Chief and Council by:</a:t>
            </a:r>
          </a:p>
          <a:p>
            <a:pPr>
              <a:defRPr/>
            </a:pPr>
            <a:r>
              <a:rPr lang="en-US" dirty="0"/>
              <a:t>-budgetary allowance for maintenance and renovations and opportunity for long-term savings which could be used for other priorities in the community, housing stock value, materials and installation cost savings when higher quality (and energy efficient products) are used</a:t>
            </a:r>
          </a:p>
          <a:p>
            <a:pPr>
              <a:defRPr/>
            </a:pPr>
            <a:r>
              <a:rPr lang="en-US" dirty="0"/>
              <a:t>-home comfort (we all want to be warm and comfortable in our homes) and resident’s health and safety (drafts and </a:t>
            </a:r>
            <a:r>
              <a:rPr lang="en-US" dirty="0" err="1"/>
              <a:t>mould</a:t>
            </a:r>
            <a:r>
              <a:rPr lang="en-US" dirty="0"/>
              <a:t> can make us uncomfortable or sick)</a:t>
            </a:r>
          </a:p>
          <a:p>
            <a:pPr>
              <a:defRPr/>
            </a:pPr>
            <a:r>
              <a:rPr lang="en-US" dirty="0"/>
              <a:t>-significant funding opportunities exist through a number of bodies for energy efficiency projects</a:t>
            </a:r>
          </a:p>
          <a:p>
            <a:pPr>
              <a:defRPr/>
            </a:pPr>
            <a:r>
              <a:rPr lang="en-US" dirty="0"/>
              <a:t>-your land (how power generation and use can impact the environment)</a:t>
            </a:r>
          </a:p>
          <a:p>
            <a:pPr>
              <a:defRPr/>
            </a:pPr>
            <a:endParaRPr lang="en-US" dirty="0"/>
          </a:p>
          <a:p>
            <a:endParaRPr lang="en-US" dirty="0"/>
          </a:p>
        </p:txBody>
      </p:sp>
      <p:sp>
        <p:nvSpPr>
          <p:cNvPr id="4" name="Slide Number Placeholder 3"/>
          <p:cNvSpPr>
            <a:spLocks noGrp="1"/>
          </p:cNvSpPr>
          <p:nvPr>
            <p:ph type="sldNum" sz="quarter" idx="10"/>
          </p:nvPr>
        </p:nvSpPr>
        <p:spPr/>
        <p:txBody>
          <a:bodyPr/>
          <a:lstStyle/>
          <a:p>
            <a:fld id="{9E6FD98A-342A-4E89-A009-E210C1938A02}" type="slidenum">
              <a:rPr lang="en-US" smtClean="0"/>
              <a:t>3</a:t>
            </a:fld>
            <a:endParaRPr lang="en-US"/>
          </a:p>
        </p:txBody>
      </p:sp>
    </p:spTree>
    <p:extLst>
      <p:ext uri="{BB962C8B-B14F-4D97-AF65-F5344CB8AC3E}">
        <p14:creationId xmlns:p14="http://schemas.microsoft.com/office/powerpoint/2010/main" val="16449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context about the impacts of the energy use applicable to this community (e.g. electricity and natural gas primarily)</a:t>
            </a:r>
            <a:r>
              <a:rPr lang="en-CA" dirty="0"/>
              <a:t>.</a:t>
            </a:r>
            <a:endParaRPr lang="en-US" dirty="0"/>
          </a:p>
          <a:p>
            <a:endParaRPr lang="en-US" dirty="0"/>
          </a:p>
        </p:txBody>
      </p:sp>
      <p:sp>
        <p:nvSpPr>
          <p:cNvPr id="4" name="Slide Number Placeholder 3"/>
          <p:cNvSpPr>
            <a:spLocks noGrp="1"/>
          </p:cNvSpPr>
          <p:nvPr>
            <p:ph type="sldNum" sz="quarter" idx="10"/>
          </p:nvPr>
        </p:nvSpPr>
        <p:spPr/>
        <p:txBody>
          <a:bodyPr/>
          <a:lstStyle/>
          <a:p>
            <a:fld id="{FA494981-A505-408A-B591-2A3A9E0A6D8E}" type="slidenum">
              <a:rPr lang="en-US" smtClean="0"/>
              <a:t>4</a:t>
            </a:fld>
            <a:endParaRPr lang="en-US"/>
          </a:p>
        </p:txBody>
      </p:sp>
    </p:spTree>
    <p:extLst>
      <p:ext uri="{BB962C8B-B14F-4D97-AF65-F5344CB8AC3E}">
        <p14:creationId xmlns:p14="http://schemas.microsoft.com/office/powerpoint/2010/main" val="1936211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(based on previous investigation/data gathering) or ask the community about their current energy efficiency situation, including:</a:t>
            </a:r>
            <a:endParaRPr lang="en-CA" dirty="0"/>
          </a:p>
          <a:p>
            <a:pPr marL="171450" indent="-171450">
              <a:buFont typeface="Arial"/>
              <a:buChar char="•"/>
            </a:pPr>
            <a:r>
              <a:rPr lang="en-CA" dirty="0"/>
              <a:t>Most common types and ages of housing in the community</a:t>
            </a:r>
          </a:p>
          <a:p>
            <a:pPr marL="171450" indent="-171450">
              <a:buFont typeface="Arial"/>
              <a:buChar char="•"/>
            </a:pPr>
            <a:r>
              <a:rPr lang="en-US" dirty="0"/>
              <a:t>How much the community is paying for electricity (all types) as a whole or as individual homeowners</a:t>
            </a:r>
          </a:p>
          <a:p>
            <a:pPr marL="171450" indent="-171450">
              <a:buFont typeface="Arial"/>
              <a:buChar char="•"/>
            </a:pPr>
            <a:r>
              <a:rPr lang="en-US" dirty="0"/>
              <a:t>Existing programs and initiatives shaping community housing and home energy usage/ energy efficiency</a:t>
            </a:r>
          </a:p>
          <a:p>
            <a:pPr marL="171450" indent="-171450">
              <a:buFont typeface="Arial"/>
              <a:buChar char="•"/>
            </a:pPr>
            <a:r>
              <a:rPr lang="en-US" dirty="0"/>
              <a:t>Challenges being faced by different groups in the community (budgetary, maintenance, living situation, etc.)</a:t>
            </a:r>
            <a:r>
              <a:rPr lang="en-CA" dirty="0"/>
              <a:t> </a:t>
            </a:r>
            <a:endParaRPr lang="en-US" dirty="0"/>
          </a:p>
        </p:txBody>
      </p:sp>
      <p:sp>
        <p:nvSpPr>
          <p:cNvPr id="4" name="Slide Number Placeholder 3"/>
          <p:cNvSpPr>
            <a:spLocks noGrp="1"/>
          </p:cNvSpPr>
          <p:nvPr>
            <p:ph type="sldNum" sz="quarter" idx="10"/>
          </p:nvPr>
        </p:nvSpPr>
        <p:spPr/>
        <p:txBody>
          <a:bodyPr/>
          <a:lstStyle/>
          <a:p>
            <a:fld id="{9E6FD98A-342A-4E89-A009-E210C1938A02}" type="slidenum">
              <a:rPr lang="en-US" smtClean="0"/>
              <a:t>5</a:t>
            </a:fld>
            <a:endParaRPr lang="en-US"/>
          </a:p>
        </p:txBody>
      </p:sp>
    </p:spTree>
    <p:extLst>
      <p:ext uri="{BB962C8B-B14F-4D97-AF65-F5344CB8AC3E}">
        <p14:creationId xmlns:p14="http://schemas.microsoft.com/office/powerpoint/2010/main" val="2705242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average Canadian spends about $2000 per year on electricity.</a:t>
            </a:r>
          </a:p>
          <a:p>
            <a:r>
              <a:rPr lang="en-US" i="1" dirty="0"/>
              <a:t>*this data is from a few years ago, so the number may be a bit higher now.</a:t>
            </a:r>
          </a:p>
          <a:p>
            <a:endParaRPr lang="en-US" dirty="0"/>
          </a:p>
          <a:p>
            <a:r>
              <a:rPr lang="en-US" dirty="0"/>
              <a:t>When we look at where this energy is being used, we can see that 60 percent of it ($1,200) is going to Space Heating. </a:t>
            </a:r>
          </a:p>
          <a:p>
            <a:r>
              <a:rPr lang="en-US" dirty="0"/>
              <a:t>Another 20 percent is going to Water Heating. </a:t>
            </a:r>
          </a:p>
          <a:p>
            <a:r>
              <a:rPr lang="en-US" dirty="0"/>
              <a:t>Appliances (refrigerators, televisions), lighting and cooling make up the rest, but they are a much smaller portion.</a:t>
            </a:r>
          </a:p>
          <a:p>
            <a:endParaRPr lang="en-US" dirty="0"/>
          </a:p>
        </p:txBody>
      </p:sp>
      <p:sp>
        <p:nvSpPr>
          <p:cNvPr id="4" name="Slide Number Placeholder 3"/>
          <p:cNvSpPr>
            <a:spLocks noGrp="1"/>
          </p:cNvSpPr>
          <p:nvPr>
            <p:ph type="sldNum" sz="quarter" idx="10"/>
          </p:nvPr>
        </p:nvSpPr>
        <p:spPr/>
        <p:txBody>
          <a:bodyPr/>
          <a:lstStyle/>
          <a:p>
            <a:fld id="{FA494981-A505-408A-B591-2A3A9E0A6D8E}" type="slidenum">
              <a:rPr lang="en-US" smtClean="0"/>
              <a:t>6</a:t>
            </a:fld>
            <a:endParaRPr lang="en-US"/>
          </a:p>
        </p:txBody>
      </p:sp>
    </p:spTree>
    <p:extLst>
      <p:ext uri="{BB962C8B-B14F-4D97-AF65-F5344CB8AC3E}">
        <p14:creationId xmlns:p14="http://schemas.microsoft.com/office/powerpoint/2010/main" val="2134196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Anecdotal evidence suggests that energy costs for First Nations communities can be double, or more, the costs for the average Canadian household.</a:t>
            </a:r>
          </a:p>
          <a:p>
            <a:endParaRPr lang="en-US" dirty="0"/>
          </a:p>
          <a:p>
            <a:r>
              <a:rPr lang="en-US" dirty="0"/>
              <a:t>This means many First Nations households can easily be spending $4,000/year on energy (primarily a combination of electricity and gas costs).</a:t>
            </a:r>
          </a:p>
          <a:p>
            <a:endParaRPr lang="en-US" dirty="0"/>
          </a:p>
          <a:p>
            <a:r>
              <a:rPr lang="en-US" dirty="0"/>
              <a:t>In these cases, that means that 80%, or $3,120 of those energy dollars, are going to space and water heating alone!</a:t>
            </a:r>
            <a:endParaRPr lang="en-CA" dirty="0"/>
          </a:p>
          <a:p>
            <a:endParaRPr lang="en-CA" dirty="0"/>
          </a:p>
          <a:p>
            <a:r>
              <a:rPr lang="en-CA" dirty="0"/>
              <a:t>So if you want to lower your bills, where should you focus your efforts?</a:t>
            </a:r>
          </a:p>
          <a:p>
            <a:r>
              <a:rPr lang="en-CA" dirty="0"/>
              <a:t>Changing lightbulbs isn’t a bad idea, but prioritizing improvement to heating and keeping heat in (i.e., </a:t>
            </a:r>
            <a:r>
              <a:rPr lang="en-CA" dirty="0" err="1"/>
              <a:t>draftproofing</a:t>
            </a:r>
            <a:r>
              <a:rPr lang="en-CA" dirty="0"/>
              <a:t>) is where you can make the biggest impact.</a:t>
            </a:r>
            <a:endParaRPr lang="en-US" dirty="0"/>
          </a:p>
          <a:p>
            <a:endParaRPr lang="en-US" dirty="0"/>
          </a:p>
        </p:txBody>
      </p:sp>
      <p:sp>
        <p:nvSpPr>
          <p:cNvPr id="4" name="Slide Number Placeholder 3"/>
          <p:cNvSpPr>
            <a:spLocks noGrp="1"/>
          </p:cNvSpPr>
          <p:nvPr>
            <p:ph type="sldNum" sz="quarter" idx="10"/>
          </p:nvPr>
        </p:nvSpPr>
        <p:spPr/>
        <p:txBody>
          <a:bodyPr/>
          <a:lstStyle/>
          <a:p>
            <a:fld id="{9E6FD98A-342A-4E89-A009-E210C1938A02}" type="slidenum">
              <a:rPr lang="en-US" smtClean="0"/>
              <a:t>7</a:t>
            </a:fld>
            <a:endParaRPr lang="en-US"/>
          </a:p>
        </p:txBody>
      </p:sp>
    </p:spTree>
    <p:extLst>
      <p:ext uri="{BB962C8B-B14F-4D97-AF65-F5344CB8AC3E}">
        <p14:creationId xmlns:p14="http://schemas.microsoft.com/office/powerpoint/2010/main" val="1932695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lot of information on your energy bills, but if you’re only going to take note of a couple different parts, take note of these ones:</a:t>
            </a:r>
          </a:p>
          <a:p>
            <a:endParaRPr lang="en-US" dirty="0"/>
          </a:p>
          <a:p>
            <a:r>
              <a:rPr lang="en-US" dirty="0"/>
              <a:t>Hydro:</a:t>
            </a:r>
          </a:p>
          <a:p>
            <a:r>
              <a:rPr lang="en-US" dirty="0"/>
              <a:t>Your Hydro rates are stepped. That means that usage up to a certain amount is charged at $0.XX [use rates for this community], and anything you use beyond that number of </a:t>
            </a:r>
            <a:r>
              <a:rPr lang="en-US" dirty="0" err="1"/>
              <a:t>kWhs</a:t>
            </a:r>
            <a:r>
              <a:rPr lang="en-US" dirty="0"/>
              <a:t> is charged at a higher rate. If possible, it’s best to try to stay below the threshold where you jump up to the higher rate. You might not notice this in your bills (if you have equal payment billing, for example), but you will be paying for it in the end.</a:t>
            </a:r>
          </a:p>
          <a:p>
            <a:endParaRPr lang="en-US" dirty="0"/>
          </a:p>
          <a:p>
            <a:r>
              <a:rPr lang="en-US" dirty="0"/>
              <a:t>Fortis:</a:t>
            </a:r>
          </a:p>
          <a:p>
            <a:r>
              <a:rPr lang="en-US" dirty="0"/>
              <a:t>On the side of your Hydro bill and also on your Fortis bill, there is a little bar chart that shows your usage over the year. Take a look at this and see where there are fluctuations. If you live in a place where you don’t use space heating in summer months, the levels you’re using in summer months are mostly how much you’re using to heat water and power appliances.</a:t>
            </a:r>
          </a:p>
          <a:p>
            <a:endParaRPr lang="en-US" dirty="0"/>
          </a:p>
        </p:txBody>
      </p:sp>
      <p:sp>
        <p:nvSpPr>
          <p:cNvPr id="4" name="Slide Number Placeholder 3"/>
          <p:cNvSpPr>
            <a:spLocks noGrp="1"/>
          </p:cNvSpPr>
          <p:nvPr>
            <p:ph type="sldNum" sz="quarter" idx="10"/>
          </p:nvPr>
        </p:nvSpPr>
        <p:spPr/>
        <p:txBody>
          <a:bodyPr/>
          <a:lstStyle/>
          <a:p>
            <a:fld id="{9E6FD98A-342A-4E89-A009-E210C1938A02}" type="slidenum">
              <a:rPr lang="en-US" smtClean="0"/>
              <a:t>8</a:t>
            </a:fld>
            <a:endParaRPr lang="en-US"/>
          </a:p>
        </p:txBody>
      </p:sp>
    </p:spTree>
    <p:extLst>
      <p:ext uri="{BB962C8B-B14F-4D97-AF65-F5344CB8AC3E}">
        <p14:creationId xmlns:p14="http://schemas.microsoft.com/office/powerpoint/2010/main" val="589890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for communities with Smart Meters]</a:t>
            </a:r>
          </a:p>
          <a:p>
            <a:r>
              <a:rPr lang="en-US" dirty="0"/>
              <a:t>BC Hydro has a great program called My Hydro. </a:t>
            </a:r>
          </a:p>
          <a:p>
            <a:r>
              <a:rPr lang="en-US" dirty="0"/>
              <a:t>Ask if anyone present is signed up.</a:t>
            </a:r>
          </a:p>
          <a:p>
            <a:endParaRPr lang="en-US" dirty="0"/>
          </a:p>
        </p:txBody>
      </p:sp>
      <p:sp>
        <p:nvSpPr>
          <p:cNvPr id="4" name="Slide Number Placeholder 3"/>
          <p:cNvSpPr>
            <a:spLocks noGrp="1"/>
          </p:cNvSpPr>
          <p:nvPr>
            <p:ph type="sldNum" sz="quarter" idx="10"/>
          </p:nvPr>
        </p:nvSpPr>
        <p:spPr/>
        <p:txBody>
          <a:bodyPr/>
          <a:lstStyle/>
          <a:p>
            <a:fld id="{FA494981-A505-408A-B591-2A3A9E0A6D8E}" type="slidenum">
              <a:rPr lang="en-US" smtClean="0"/>
              <a:t>9</a:t>
            </a:fld>
            <a:endParaRPr lang="en-US"/>
          </a:p>
        </p:txBody>
      </p:sp>
    </p:spTree>
    <p:extLst>
      <p:ext uri="{BB962C8B-B14F-4D97-AF65-F5344CB8AC3E}">
        <p14:creationId xmlns:p14="http://schemas.microsoft.com/office/powerpoint/2010/main" val="2819088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360D9536-A04D-47AB-8C07-1E066115A433}" type="datetimeFigureOut">
              <a:rPr lang="en-US" smtClean="0"/>
              <a:t>3/8/2021</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337B85F1-B237-48AD-B897-F14DD028144B}" type="slidenum">
              <a:rPr lang="en-US" smtClean="0"/>
              <a:t>‹#›</a:t>
            </a:fld>
            <a:endParaRPr lang="en-US"/>
          </a:p>
        </p:txBody>
      </p:sp>
    </p:spTree>
    <p:extLst>
      <p:ext uri="{BB962C8B-B14F-4D97-AF65-F5344CB8AC3E}">
        <p14:creationId xmlns:p14="http://schemas.microsoft.com/office/powerpoint/2010/main" val="3739071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0D9536-A04D-47AB-8C07-1E066115A433}"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B85F1-B237-48AD-B897-F14DD028144B}" type="slidenum">
              <a:rPr lang="en-US" smtClean="0"/>
              <a:t>‹#›</a:t>
            </a:fld>
            <a:endParaRPr lang="en-US"/>
          </a:p>
        </p:txBody>
      </p:sp>
    </p:spTree>
    <p:extLst>
      <p:ext uri="{BB962C8B-B14F-4D97-AF65-F5344CB8AC3E}">
        <p14:creationId xmlns:p14="http://schemas.microsoft.com/office/powerpoint/2010/main" val="412196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0D9536-A04D-47AB-8C07-1E066115A433}"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B85F1-B237-48AD-B897-F14DD028144B}" type="slidenum">
              <a:rPr lang="en-US" smtClean="0"/>
              <a:t>‹#›</a:t>
            </a:fld>
            <a:endParaRPr lang="en-US"/>
          </a:p>
        </p:txBody>
      </p:sp>
    </p:spTree>
    <p:extLst>
      <p:ext uri="{BB962C8B-B14F-4D97-AF65-F5344CB8AC3E}">
        <p14:creationId xmlns:p14="http://schemas.microsoft.com/office/powerpoint/2010/main" val="770738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0D9536-A04D-47AB-8C07-1E066115A433}"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B85F1-B237-48AD-B897-F14DD028144B}" type="slidenum">
              <a:rPr lang="en-US" smtClean="0"/>
              <a:t>‹#›</a:t>
            </a:fld>
            <a:endParaRPr lang="en-US"/>
          </a:p>
        </p:txBody>
      </p:sp>
    </p:spTree>
    <p:extLst>
      <p:ext uri="{BB962C8B-B14F-4D97-AF65-F5344CB8AC3E}">
        <p14:creationId xmlns:p14="http://schemas.microsoft.com/office/powerpoint/2010/main" val="300248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0D9536-A04D-47AB-8C07-1E066115A433}"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B85F1-B237-48AD-B897-F14DD028144B}" type="slidenum">
              <a:rPr lang="en-US" smtClean="0"/>
              <a:t>‹#›</a:t>
            </a:fld>
            <a:endParaRPr lang="en-US"/>
          </a:p>
        </p:txBody>
      </p:sp>
    </p:spTree>
    <p:extLst>
      <p:ext uri="{BB962C8B-B14F-4D97-AF65-F5344CB8AC3E}">
        <p14:creationId xmlns:p14="http://schemas.microsoft.com/office/powerpoint/2010/main" val="2979438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0D9536-A04D-47AB-8C07-1E066115A433}" type="datetimeFigureOut">
              <a:rPr lang="en-US" smtClean="0"/>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7B85F1-B237-48AD-B897-F14DD028144B}" type="slidenum">
              <a:rPr lang="en-US" smtClean="0"/>
              <a:t>‹#›</a:t>
            </a:fld>
            <a:endParaRPr lang="en-US"/>
          </a:p>
        </p:txBody>
      </p:sp>
    </p:spTree>
    <p:extLst>
      <p:ext uri="{BB962C8B-B14F-4D97-AF65-F5344CB8AC3E}">
        <p14:creationId xmlns:p14="http://schemas.microsoft.com/office/powerpoint/2010/main" val="3785690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0D9536-A04D-47AB-8C07-1E066115A433}" type="datetimeFigureOut">
              <a:rPr lang="en-US" smtClean="0"/>
              <a:t>3/8/2021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7B85F1-B237-48AD-B897-F14DD028144B}" type="slidenum">
              <a:rPr lang="en-US" smtClean="0"/>
              <a:t>‹#›</a:t>
            </a:fld>
            <a:endParaRPr lang="en-US"/>
          </a:p>
        </p:txBody>
      </p:sp>
    </p:spTree>
    <p:extLst>
      <p:ext uri="{BB962C8B-B14F-4D97-AF65-F5344CB8AC3E}">
        <p14:creationId xmlns:p14="http://schemas.microsoft.com/office/powerpoint/2010/main" val="1183199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0D9536-A04D-47AB-8C07-1E066115A433}" type="datetimeFigureOut">
              <a:rPr lang="en-US" smtClean="0"/>
              <a:t>3/8/2021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7B85F1-B237-48AD-B897-F14DD028144B}" type="slidenum">
              <a:rPr lang="en-US" smtClean="0"/>
              <a:t>‹#›</a:t>
            </a:fld>
            <a:endParaRPr lang="en-US"/>
          </a:p>
        </p:txBody>
      </p:sp>
    </p:spTree>
    <p:extLst>
      <p:ext uri="{BB962C8B-B14F-4D97-AF65-F5344CB8AC3E}">
        <p14:creationId xmlns:p14="http://schemas.microsoft.com/office/powerpoint/2010/main" val="2369426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0D9536-A04D-47AB-8C07-1E066115A433}" type="datetimeFigureOut">
              <a:rPr lang="en-US" smtClean="0"/>
              <a:t>3/8/2021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7B85F1-B237-48AD-B897-F14DD028144B}" type="slidenum">
              <a:rPr lang="en-US" smtClean="0"/>
              <a:t>‹#›</a:t>
            </a:fld>
            <a:endParaRPr lang="en-US"/>
          </a:p>
        </p:txBody>
      </p:sp>
    </p:spTree>
    <p:extLst>
      <p:ext uri="{BB962C8B-B14F-4D97-AF65-F5344CB8AC3E}">
        <p14:creationId xmlns:p14="http://schemas.microsoft.com/office/powerpoint/2010/main" val="3350001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360D9536-A04D-47AB-8C07-1E066115A433}" type="datetimeFigureOut">
              <a:rPr lang="en-US" smtClean="0"/>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37B85F1-B237-48AD-B897-F14DD028144B}" type="slidenum">
              <a:rPr lang="en-US" smtClean="0"/>
              <a:t>‹#›</a:t>
            </a:fld>
            <a:endParaRPr lang="en-US"/>
          </a:p>
        </p:txBody>
      </p:sp>
    </p:spTree>
    <p:extLst>
      <p:ext uri="{BB962C8B-B14F-4D97-AF65-F5344CB8AC3E}">
        <p14:creationId xmlns:p14="http://schemas.microsoft.com/office/powerpoint/2010/main" val="1711812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360D9536-A04D-47AB-8C07-1E066115A433}" type="datetimeFigureOut">
              <a:rPr lang="en-US" smtClean="0"/>
              <a:t>3/8/2021</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37B85F1-B237-48AD-B897-F14DD028144B}" type="slidenum">
              <a:rPr lang="en-US" smtClean="0"/>
              <a:t>‹#›</a:t>
            </a:fld>
            <a:endParaRPr lang="en-US"/>
          </a:p>
        </p:txBody>
      </p:sp>
    </p:spTree>
    <p:extLst>
      <p:ext uri="{BB962C8B-B14F-4D97-AF65-F5344CB8AC3E}">
        <p14:creationId xmlns:p14="http://schemas.microsoft.com/office/powerpoint/2010/main" val="14157726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360D9536-A04D-47AB-8C07-1E066115A433}" type="datetimeFigureOut">
              <a:rPr lang="en-US" smtClean="0"/>
              <a:t>3/8/2021</a:t>
            </a:fld>
            <a:endParaRPr lang="en-US"/>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337B85F1-B237-48AD-B897-F14DD028144B}" type="slidenum">
              <a:rPr lang="en-US" smtClean="0"/>
              <a:t>‹#›</a:t>
            </a:fld>
            <a:endParaRPr lang="en-US"/>
          </a:p>
        </p:txBody>
      </p:sp>
    </p:spTree>
    <p:extLst>
      <p:ext uri="{BB962C8B-B14F-4D97-AF65-F5344CB8AC3E}">
        <p14:creationId xmlns:p14="http://schemas.microsoft.com/office/powerpoint/2010/main" val="34580631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34.png"/><Relationship Id="rId5" Type="http://schemas.openxmlformats.org/officeDocument/2006/relationships/diagramQuickStyle" Target="../diagrams/quickStyle4.xml"/><Relationship Id="rId10" Type="http://schemas.openxmlformats.org/officeDocument/2006/relationships/image" Target="../media/image33.png"/><Relationship Id="rId4" Type="http://schemas.openxmlformats.org/officeDocument/2006/relationships/diagramLayout" Target="../diagrams/layout4.xml"/><Relationship Id="rId9" Type="http://schemas.microsoft.com/office/2007/relationships/hdphoto" Target="../media/hdphoto5.wdp"/></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microsoft.com/office/2007/relationships/hdphoto" Target="../media/hdphoto2.wdp"/><Relationship Id="rId12"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11" Type="http://schemas.microsoft.com/office/2007/relationships/hdphoto" Target="../media/hdphoto4.wdp"/><Relationship Id="rId5" Type="http://schemas.openxmlformats.org/officeDocument/2006/relationships/chart" Target="../charts/chart1.xml"/><Relationship Id="rId10" Type="http://schemas.openxmlformats.org/officeDocument/2006/relationships/image" Target="../media/image17.png"/><Relationship Id="rId4" Type="http://schemas.microsoft.com/office/2007/relationships/hdphoto" Target="../media/hdphoto1.wdp"/><Relationship Id="rId9"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microsoft.com/office/2007/relationships/hdphoto" Target="../media/hdphoto2.wdp"/><Relationship Id="rId12"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11" Type="http://schemas.microsoft.com/office/2007/relationships/hdphoto" Target="../media/hdphoto4.wdp"/><Relationship Id="rId5" Type="http://schemas.openxmlformats.org/officeDocument/2006/relationships/chart" Target="../charts/chart2.xml"/><Relationship Id="rId10" Type="http://schemas.openxmlformats.org/officeDocument/2006/relationships/image" Target="../media/image17.png"/><Relationship Id="rId4" Type="http://schemas.microsoft.com/office/2007/relationships/hdphoto" Target="../media/hdphoto1.wdp"/><Relationship Id="rId9"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avi"/><Relationship Id="rId1" Type="http://schemas.microsoft.com/office/2007/relationships/media" Target="../media/media1.avi"/><Relationship Id="rId5" Type="http://schemas.openxmlformats.org/officeDocument/2006/relationships/image" Target="../media/image2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Energy Efficiency in &lt;insert community&gt;</a:t>
            </a:r>
          </a:p>
        </p:txBody>
      </p:sp>
      <p:sp>
        <p:nvSpPr>
          <p:cNvPr id="3" name="Subtitle 2"/>
          <p:cNvSpPr>
            <a:spLocks noGrp="1"/>
          </p:cNvSpPr>
          <p:nvPr>
            <p:ph type="subTitle" idx="1"/>
          </p:nvPr>
        </p:nvSpPr>
        <p:spPr/>
        <p:txBody>
          <a:bodyPr/>
          <a:lstStyle/>
          <a:p>
            <a:r>
              <a:rPr lang="en-US" dirty="0"/>
              <a:t>Presentation to Chief and Council</a:t>
            </a:r>
          </a:p>
        </p:txBody>
      </p:sp>
      <p:sp>
        <p:nvSpPr>
          <p:cNvPr id="4" name="TextBox 3"/>
          <p:cNvSpPr txBox="1"/>
          <p:nvPr/>
        </p:nvSpPr>
        <p:spPr>
          <a:xfrm>
            <a:off x="5486400" y="5638800"/>
            <a:ext cx="3434697" cy="984885"/>
          </a:xfrm>
          <a:prstGeom prst="rect">
            <a:avLst/>
          </a:prstGeom>
          <a:noFill/>
        </p:spPr>
        <p:txBody>
          <a:bodyPr wrap="square" rtlCol="0">
            <a:spAutoFit/>
          </a:bodyPr>
          <a:lstStyle/>
          <a:p>
            <a:r>
              <a:rPr lang="en-US" sz="1400" dirty="0"/>
              <a:t>A joint initiative brought to you by:</a:t>
            </a:r>
          </a:p>
          <a:p>
            <a:r>
              <a:rPr lang="en-US" sz="1000" dirty="0"/>
              <a:t>Ministry of Energy and Mines</a:t>
            </a:r>
          </a:p>
          <a:p>
            <a:r>
              <a:rPr lang="en-US" sz="1000" dirty="0"/>
              <a:t>BC Hydro</a:t>
            </a:r>
          </a:p>
          <a:p>
            <a:r>
              <a:rPr lang="en-US" sz="1400" dirty="0"/>
              <a:t>Developed and delivered by:</a:t>
            </a:r>
          </a:p>
          <a:p>
            <a:r>
              <a:rPr lang="en-US" sz="1000" dirty="0"/>
              <a:t>Quality Program Services</a:t>
            </a:r>
          </a:p>
        </p:txBody>
      </p:sp>
      <p:sp>
        <p:nvSpPr>
          <p:cNvPr id="5" name="TextBox 4"/>
          <p:cNvSpPr txBox="1"/>
          <p:nvPr/>
        </p:nvSpPr>
        <p:spPr>
          <a:xfrm>
            <a:off x="762000" y="5334000"/>
            <a:ext cx="1676400" cy="923330"/>
          </a:xfrm>
          <a:prstGeom prst="rect">
            <a:avLst/>
          </a:prstGeom>
          <a:noFill/>
          <a:ln>
            <a:solidFill>
              <a:schemeClr val="tx1"/>
            </a:solidFill>
          </a:ln>
        </p:spPr>
        <p:txBody>
          <a:bodyPr wrap="square" rtlCol="0">
            <a:spAutoFit/>
          </a:bodyPr>
          <a:lstStyle/>
          <a:p>
            <a:r>
              <a:rPr lang="en-US" dirty="0"/>
              <a:t>&lt;Insert community photo or logo&gt;</a:t>
            </a:r>
          </a:p>
        </p:txBody>
      </p:sp>
    </p:spTree>
    <p:extLst>
      <p:ext uri="{BB962C8B-B14F-4D97-AF65-F5344CB8AC3E}">
        <p14:creationId xmlns:p14="http://schemas.microsoft.com/office/powerpoint/2010/main" val="1980601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My Hydro</a:t>
            </a:r>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845" y="2577152"/>
            <a:ext cx="8321867" cy="319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5326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7CEFFDD-605F-41E2-8017-6484074C5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994" y="0"/>
            <a:ext cx="3477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9909" y="499533"/>
            <a:ext cx="2551176" cy="1920240"/>
          </a:xfrm>
        </p:spPr>
        <p:txBody>
          <a:bodyPr anchor="b">
            <a:normAutofit/>
          </a:bodyPr>
          <a:lstStyle/>
          <a:p>
            <a:r>
              <a:rPr lang="en-US" sz="3200">
                <a:solidFill>
                  <a:srgbClr val="FFFFFF"/>
                </a:solidFill>
              </a:rPr>
              <a:t>Factors Affecting Energy Efficiency</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5499" y="2280450"/>
            <a:ext cx="4708897" cy="230736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6129909" y="2419773"/>
            <a:ext cx="2551176" cy="3358092"/>
          </a:xfrm>
        </p:spPr>
        <p:txBody>
          <a:bodyPr>
            <a:normAutofit/>
          </a:bodyPr>
          <a:lstStyle/>
          <a:p>
            <a:r>
              <a:rPr lang="en-US" sz="1400">
                <a:solidFill>
                  <a:srgbClr val="FFFFFF"/>
                </a:solidFill>
              </a:rPr>
              <a:t>Construction</a:t>
            </a:r>
          </a:p>
          <a:p>
            <a:pPr lvl="1"/>
            <a:r>
              <a:rPr lang="en-US" sz="1400">
                <a:solidFill>
                  <a:srgbClr val="FFFFFF"/>
                </a:solidFill>
              </a:rPr>
              <a:t>Building code standards</a:t>
            </a:r>
          </a:p>
          <a:p>
            <a:pPr lvl="1"/>
            <a:r>
              <a:rPr lang="en-US" sz="1400">
                <a:solidFill>
                  <a:srgbClr val="FFFFFF"/>
                </a:solidFill>
              </a:rPr>
              <a:t>Installation and inspection procedures</a:t>
            </a:r>
          </a:p>
          <a:p>
            <a:endParaRPr lang="en-US" sz="1400">
              <a:solidFill>
                <a:srgbClr val="FFFFFF"/>
              </a:solidFill>
            </a:endParaRPr>
          </a:p>
          <a:p>
            <a:r>
              <a:rPr lang="en-US" sz="1400">
                <a:solidFill>
                  <a:srgbClr val="FFFFFF"/>
                </a:solidFill>
              </a:rPr>
              <a:t>Maintenance</a:t>
            </a:r>
          </a:p>
          <a:p>
            <a:pPr lvl="1"/>
            <a:r>
              <a:rPr lang="en-US" sz="1400">
                <a:solidFill>
                  <a:srgbClr val="FFFFFF"/>
                </a:solidFill>
              </a:rPr>
              <a:t>Materials procurement</a:t>
            </a:r>
          </a:p>
          <a:p>
            <a:pPr lvl="1"/>
            <a:r>
              <a:rPr lang="en-US" sz="1400">
                <a:solidFill>
                  <a:srgbClr val="FFFFFF"/>
                </a:solidFill>
              </a:rPr>
              <a:t>Procedures</a:t>
            </a:r>
          </a:p>
          <a:p>
            <a:pPr lvl="1"/>
            <a:endParaRPr lang="en-US" sz="1400">
              <a:solidFill>
                <a:srgbClr val="FFFFFF"/>
              </a:solidFill>
            </a:endParaRPr>
          </a:p>
          <a:p>
            <a:r>
              <a:rPr lang="en-US" sz="1400">
                <a:solidFill>
                  <a:srgbClr val="FFFFFF"/>
                </a:solidFill>
              </a:rPr>
              <a:t>Energy awareness</a:t>
            </a:r>
          </a:p>
          <a:p>
            <a:pPr lvl="1"/>
            <a:r>
              <a:rPr lang="en-US" sz="1400">
                <a:solidFill>
                  <a:srgbClr val="FFFFFF"/>
                </a:solidFill>
              </a:rPr>
              <a:t>Knowledge</a:t>
            </a:r>
          </a:p>
          <a:p>
            <a:pPr lvl="1"/>
            <a:r>
              <a:rPr lang="en-US" sz="1400">
                <a:solidFill>
                  <a:srgbClr val="FFFFFF"/>
                </a:solidFill>
              </a:rPr>
              <a:t>Behaviours</a:t>
            </a:r>
          </a:p>
          <a:p>
            <a:pPr lvl="1"/>
            <a:endParaRPr lang="en-US" sz="1400">
              <a:solidFill>
                <a:srgbClr val="FFFFFF"/>
              </a:solidFill>
            </a:endParaRPr>
          </a:p>
          <a:p>
            <a:endParaRPr lang="en-US" sz="1400">
              <a:solidFill>
                <a:srgbClr val="FFFFFF"/>
              </a:solidFill>
            </a:endParaRPr>
          </a:p>
        </p:txBody>
      </p:sp>
    </p:spTree>
    <p:extLst>
      <p:ext uri="{BB962C8B-B14F-4D97-AF65-F5344CB8AC3E}">
        <p14:creationId xmlns:p14="http://schemas.microsoft.com/office/powerpoint/2010/main" val="4259268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Home Structure and Components </a:t>
            </a:r>
          </a:p>
        </p:txBody>
      </p:sp>
      <p:sp>
        <p:nvSpPr>
          <p:cNvPr id="3" name="Content Placeholder 2"/>
          <p:cNvSpPr>
            <a:spLocks noGrp="1"/>
          </p:cNvSpPr>
          <p:nvPr>
            <p:ph idx="1"/>
          </p:nvPr>
        </p:nvSpPr>
        <p:spPr>
          <a:xfrm>
            <a:off x="152400" y="1676399"/>
            <a:ext cx="5029200" cy="4419601"/>
          </a:xfrm>
        </p:spPr>
        <p:txBody>
          <a:bodyPr>
            <a:normAutofit/>
          </a:bodyPr>
          <a:lstStyle/>
          <a:p>
            <a:endParaRPr lang="en-US" dirty="0"/>
          </a:p>
          <a:p>
            <a:r>
              <a:rPr lang="en-US" dirty="0"/>
              <a:t>Building envelope</a:t>
            </a:r>
          </a:p>
          <a:p>
            <a:pPr lvl="1"/>
            <a:r>
              <a:rPr lang="en-US" dirty="0"/>
              <a:t>Moisture and ventilation</a:t>
            </a:r>
          </a:p>
          <a:p>
            <a:pPr lvl="1"/>
            <a:endParaRPr lang="en-US" sz="900" dirty="0"/>
          </a:p>
          <a:p>
            <a:r>
              <a:rPr lang="en-US" dirty="0"/>
              <a:t>Heating systems</a:t>
            </a:r>
          </a:p>
          <a:p>
            <a:pPr lvl="1"/>
            <a:r>
              <a:rPr lang="en-US" dirty="0"/>
              <a:t>Controls</a:t>
            </a:r>
          </a:p>
          <a:p>
            <a:pPr lvl="1"/>
            <a:endParaRPr lang="en-US" sz="900" dirty="0"/>
          </a:p>
          <a:p>
            <a:r>
              <a:rPr lang="en-US" dirty="0"/>
              <a:t>Lighting</a:t>
            </a:r>
          </a:p>
          <a:p>
            <a:endParaRPr lang="en-US" sz="900" dirty="0"/>
          </a:p>
          <a:p>
            <a:r>
              <a:rPr lang="en-US" dirty="0"/>
              <a:t>Appliances and </a:t>
            </a:r>
          </a:p>
          <a:p>
            <a:pPr marL="0" indent="0">
              <a:buNone/>
            </a:pPr>
            <a:r>
              <a:rPr lang="en-US" dirty="0"/>
              <a:t>   plug loads</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5314" y="1794311"/>
            <a:ext cx="3663789"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209800"/>
            <a:ext cx="4166874" cy="2980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b="3547"/>
          <a:stretch/>
        </p:blipFill>
        <p:spPr bwMode="auto">
          <a:xfrm>
            <a:off x="4639564" y="2560134"/>
            <a:ext cx="4124325" cy="296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9474" y="1830701"/>
            <a:ext cx="2007256" cy="3162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rotWithShape="1">
          <a:blip r:embed="rId7">
            <a:extLst>
              <a:ext uri="{28A0092B-C50C-407E-A947-70E740481C1C}">
                <a14:useLocalDpi xmlns:a14="http://schemas.microsoft.com/office/drawing/2010/main" val="0"/>
              </a:ext>
            </a:extLst>
          </a:blip>
          <a:srcRect l="13762" t="16832" r="13178" b="13616"/>
          <a:stretch/>
        </p:blipFill>
        <p:spPr bwMode="auto">
          <a:xfrm>
            <a:off x="7261193" y="1830631"/>
            <a:ext cx="1314958" cy="1251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rotWithShape="1">
          <a:blip r:embed="rId8">
            <a:extLst>
              <a:ext uri="{28A0092B-C50C-407E-A947-70E740481C1C}">
                <a14:useLocalDpi xmlns:a14="http://schemas.microsoft.com/office/drawing/2010/main" val="0"/>
              </a:ext>
            </a:extLst>
          </a:blip>
          <a:srcRect l="18397" r="17889"/>
          <a:stretch/>
        </p:blipFill>
        <p:spPr bwMode="auto">
          <a:xfrm>
            <a:off x="7261194" y="3425345"/>
            <a:ext cx="1314957" cy="1567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27079" y="2406979"/>
            <a:ext cx="4235031" cy="3350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2339" t="3934" r="30820" b="10863"/>
          <a:stretch/>
        </p:blipFill>
        <p:spPr bwMode="auto">
          <a:xfrm>
            <a:off x="4619302" y="2949229"/>
            <a:ext cx="4114855" cy="2190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913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05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2052"/>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2050"/>
                                        </p:tgtEl>
                                        <p:attrNameLst>
                                          <p:attrName>style.visibility</p:attrName>
                                        </p:attrNameLst>
                                      </p:cBhvr>
                                      <p:to>
                                        <p:strVal val="hidden"/>
                                      </p:to>
                                    </p:set>
                                  </p:childTnLst>
                                </p:cTn>
                              </p:par>
                            </p:childTnLst>
                          </p:cTn>
                        </p:par>
                        <p:par>
                          <p:cTn id="20" fill="hold">
                            <p:stCondLst>
                              <p:cond delay="0"/>
                            </p:stCondLst>
                            <p:childTnLst>
                              <p:par>
                                <p:cTn id="21" presetID="1" presetClass="entr" presetSubtype="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053"/>
                                        </p:tgtEl>
                                        <p:attrNameLst>
                                          <p:attrName>style.visibility</p:attrName>
                                        </p:attrNameLst>
                                      </p:cBhvr>
                                      <p:to>
                                        <p:strVal val="hidden"/>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056"/>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057"/>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05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2056"/>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2057"/>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2055"/>
                                        </p:tgtEl>
                                        <p:attrNameLst>
                                          <p:attrName>style.visibility</p:attrName>
                                        </p:attrNameLst>
                                      </p:cBhvr>
                                      <p:to>
                                        <p:strVal val="hidden"/>
                                      </p:to>
                                    </p:set>
                                  </p:childTnLst>
                                </p:cTn>
                              </p:par>
                            </p:childTnLst>
                          </p:cTn>
                        </p:par>
                        <p:par>
                          <p:cTn id="48" fill="hold">
                            <p:stCondLst>
                              <p:cond delay="0"/>
                            </p:stCondLst>
                            <p:childTnLst>
                              <p:par>
                                <p:cTn id="49" presetID="1" presetClass="entr" presetSubtype="0" fill="hold" nodeType="after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09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4098"/>
                                        </p:tgtEl>
                                        <p:attrNameLst>
                                          <p:attrName>style.visibility</p:attrName>
                                        </p:attrNameLst>
                                      </p:cBhvr>
                                      <p:to>
                                        <p:strVal val="hidden"/>
                                      </p:to>
                                    </p:set>
                                  </p:childTnLst>
                                </p:cTn>
                              </p:par>
                            </p:childTnLst>
                          </p:cTn>
                        </p:par>
                        <p:par>
                          <p:cTn id="57" fill="hold">
                            <p:stCondLst>
                              <p:cond delay="0"/>
                            </p:stCondLst>
                            <p:childTnLst>
                              <p:par>
                                <p:cTn id="58" presetID="1" presetClass="entr" presetSubtype="0" fill="hold" nodeType="after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0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a:t>Benefits of Energy Efficient Practices</a:t>
            </a:r>
            <a:endParaRPr lang="en-US" sz="3800" dirty="0"/>
          </a:p>
        </p:txBody>
      </p:sp>
      <p:graphicFrame>
        <p:nvGraphicFramePr>
          <p:cNvPr id="2054" name="Content Placeholder 2">
            <a:extLst>
              <a:ext uri="{FF2B5EF4-FFF2-40B4-BE49-F238E27FC236}">
                <a16:creationId xmlns:a16="http://schemas.microsoft.com/office/drawing/2014/main" id="{80E71A5A-D83E-425E-8C32-9A31E85EB03A}"/>
              </a:ext>
            </a:extLst>
          </p:cNvPr>
          <p:cNvGraphicFramePr>
            <a:graphicFrameLocks noGrp="1"/>
          </p:cNvGraphicFramePr>
          <p:nvPr>
            <p:ph idx="1"/>
          </p:nvPr>
        </p:nvGraphicFramePr>
        <p:xfrm>
          <a:off x="457200" y="1646236"/>
          <a:ext cx="8229600" cy="490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backgroundMark x1="15809" y1="17981" x2="15809" y2="17981"/>
                        <a14:backgroundMark x1="16912" y1="6940" x2="16912" y2="6940"/>
                      </a14:backgroundRemoval>
                    </a14:imgEffect>
                  </a14:imgLayer>
                </a14:imgProps>
              </a:ext>
              <a:ext uri="{28A0092B-C50C-407E-A947-70E740481C1C}">
                <a14:useLocalDpi xmlns:a14="http://schemas.microsoft.com/office/drawing/2010/main" val="0"/>
              </a:ext>
            </a:extLst>
          </a:blip>
          <a:srcRect/>
          <a:stretch>
            <a:fillRect/>
          </a:stretch>
        </p:blipFill>
        <p:spPr bwMode="auto">
          <a:xfrm>
            <a:off x="848704" y="5748984"/>
            <a:ext cx="533400" cy="621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10">
            <a:extLst>
              <a:ext uri="{28A0092B-C50C-407E-A947-70E740481C1C}">
                <a14:useLocalDpi xmlns:a14="http://schemas.microsoft.com/office/drawing/2010/main" val="0"/>
              </a:ext>
            </a:extLst>
          </a:blip>
          <a:srcRect l="5426" t="7097" r="4469" b="6717"/>
          <a:stretch/>
        </p:blipFill>
        <p:spPr bwMode="auto">
          <a:xfrm>
            <a:off x="3810000" y="5410200"/>
            <a:ext cx="1773252" cy="1277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8688" t="8474" r="7645" b="7601"/>
          <a:stretch/>
        </p:blipFill>
        <p:spPr bwMode="auto">
          <a:xfrm>
            <a:off x="7605334" y="5748984"/>
            <a:ext cx="811628" cy="8080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54052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61DC1-4182-49C0-9306-7DC612412AC3}"/>
              </a:ext>
            </a:extLst>
          </p:cNvPr>
          <p:cNvSpPr>
            <a:spLocks noGrp="1"/>
          </p:cNvSpPr>
          <p:nvPr>
            <p:ph type="title"/>
          </p:nvPr>
        </p:nvSpPr>
        <p:spPr>
          <a:xfrm>
            <a:off x="1371600" y="-381000"/>
            <a:ext cx="8079581" cy="1658198"/>
          </a:xfrm>
        </p:spPr>
        <p:txBody>
          <a:bodyPr/>
          <a:lstStyle/>
          <a:p>
            <a:r>
              <a:rPr lang="en-CA" dirty="0"/>
              <a:t>Energy Efficiency &amp; Health</a:t>
            </a:r>
          </a:p>
        </p:txBody>
      </p:sp>
      <p:pic>
        <p:nvPicPr>
          <p:cNvPr id="5" name="Content Placeholder 4" descr="Graphical user interface, application&#10;&#10;Description automatically generated">
            <a:extLst>
              <a:ext uri="{FF2B5EF4-FFF2-40B4-BE49-F238E27FC236}">
                <a16:creationId xmlns:a16="http://schemas.microsoft.com/office/drawing/2014/main" id="{C501885A-3F36-45CC-A99B-62BACD8816F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39971" y="1199018"/>
            <a:ext cx="5985473" cy="5564580"/>
          </a:xfrm>
        </p:spPr>
      </p:pic>
    </p:spTree>
    <p:extLst>
      <p:ext uri="{BB962C8B-B14F-4D97-AF65-F5344CB8AC3E}">
        <p14:creationId xmlns:p14="http://schemas.microsoft.com/office/powerpoint/2010/main" val="1769801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43467"/>
            <a:ext cx="8178799" cy="1989682"/>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646" y="806204"/>
            <a:ext cx="7934706" cy="1664208"/>
          </a:xfrm>
          <a:prstGeom prst="rect">
            <a:avLst/>
          </a:prstGeom>
          <a:no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3884" y="1059736"/>
            <a:ext cx="7530175" cy="1228130"/>
          </a:xfrm>
        </p:spPr>
        <p:txBody>
          <a:bodyPr>
            <a:normAutofit/>
          </a:bodyPr>
          <a:lstStyle/>
          <a:p>
            <a:r>
              <a:rPr lang="en-US" sz="4100">
                <a:solidFill>
                  <a:srgbClr val="FFFFFF"/>
                </a:solidFill>
              </a:rPr>
              <a:t>Business Case for Energy Efficiency Practices in &lt;insert community&gt;  </a:t>
            </a:r>
          </a:p>
        </p:txBody>
      </p:sp>
      <p:sp>
        <p:nvSpPr>
          <p:cNvPr id="3" name="Content Placeholder 2"/>
          <p:cNvSpPr>
            <a:spLocks noGrp="1"/>
          </p:cNvSpPr>
          <p:nvPr>
            <p:ph idx="1"/>
          </p:nvPr>
        </p:nvSpPr>
        <p:spPr>
          <a:xfrm>
            <a:off x="803884" y="2973313"/>
            <a:ext cx="7530175" cy="3732287"/>
          </a:xfrm>
        </p:spPr>
        <p:txBody>
          <a:bodyPr>
            <a:normAutofit fontScale="92500" lnSpcReduction="10000"/>
          </a:bodyPr>
          <a:lstStyle/>
          <a:p>
            <a:r>
              <a:rPr lang="en-US" sz="1800" dirty="0"/>
              <a:t>Here are your current annual energy costs, by fuel type: </a:t>
            </a:r>
          </a:p>
          <a:p>
            <a:pPr lvl="1"/>
            <a:r>
              <a:rPr lang="en-US" sz="1800" dirty="0"/>
              <a:t>&lt;Insert approximate current spending on electricity by band&gt;</a:t>
            </a:r>
          </a:p>
          <a:p>
            <a:pPr lvl="1"/>
            <a:r>
              <a:rPr lang="en-US" sz="1800" dirty="0"/>
              <a:t>&lt;Insert approximate current spending on natural gas by band&gt;</a:t>
            </a:r>
          </a:p>
          <a:p>
            <a:endParaRPr lang="en-US" sz="1800" dirty="0"/>
          </a:p>
          <a:p>
            <a:r>
              <a:rPr lang="en-US" sz="1800" dirty="0"/>
              <a:t>An energy efficiency program and upgrades in a northern interior community yielded a 37% reduction in energy costs</a:t>
            </a:r>
          </a:p>
          <a:p>
            <a:endParaRPr lang="en-US" sz="1800" dirty="0"/>
          </a:p>
          <a:p>
            <a:r>
              <a:rPr lang="en-US" sz="1800" dirty="0"/>
              <a:t>A conservative energy reduction of 25% could mean:</a:t>
            </a:r>
          </a:p>
          <a:p>
            <a:pPr lvl="1"/>
            <a:r>
              <a:rPr lang="en-US" sz="1800" dirty="0"/>
              <a:t>&lt;insert&gt; annual electricity savings </a:t>
            </a:r>
          </a:p>
          <a:p>
            <a:pPr lvl="1"/>
            <a:r>
              <a:rPr lang="en-US" sz="1800" dirty="0"/>
              <a:t>&lt;insert&gt; annual natural gas savings</a:t>
            </a:r>
          </a:p>
          <a:p>
            <a:pPr marL="0" indent="0">
              <a:buNone/>
            </a:pPr>
            <a:endParaRPr lang="en-US" sz="1800" dirty="0"/>
          </a:p>
          <a:p>
            <a:pPr marL="0" indent="0">
              <a:buNone/>
            </a:pPr>
            <a:r>
              <a:rPr lang="en-US" sz="1800" dirty="0"/>
              <a:t>for both residents and the community – freeing up money for other priorities</a:t>
            </a:r>
          </a:p>
          <a:p>
            <a:endParaRPr lang="en-US" sz="1000" dirty="0"/>
          </a:p>
        </p:txBody>
      </p:sp>
    </p:spTree>
    <p:extLst>
      <p:ext uri="{BB962C8B-B14F-4D97-AF65-F5344CB8AC3E}">
        <p14:creationId xmlns:p14="http://schemas.microsoft.com/office/powerpoint/2010/main" val="2965452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43467"/>
            <a:ext cx="8178799" cy="1989682"/>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646" y="806204"/>
            <a:ext cx="7934706" cy="1664208"/>
          </a:xfrm>
          <a:prstGeom prst="rect">
            <a:avLst/>
          </a:prstGeom>
          <a:no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3884" y="1059736"/>
            <a:ext cx="7530175" cy="1228130"/>
          </a:xfrm>
        </p:spPr>
        <p:txBody>
          <a:bodyPr>
            <a:normAutofit/>
          </a:bodyPr>
          <a:lstStyle/>
          <a:p>
            <a:r>
              <a:rPr lang="en-US" sz="4100">
                <a:solidFill>
                  <a:srgbClr val="FFFFFF"/>
                </a:solidFill>
              </a:rPr>
              <a:t>Energy Efficiency </a:t>
            </a:r>
            <a:br>
              <a:rPr lang="en-US" sz="4100">
                <a:solidFill>
                  <a:srgbClr val="FFFFFF"/>
                </a:solidFill>
              </a:rPr>
            </a:br>
            <a:r>
              <a:rPr lang="en-US" sz="4100">
                <a:solidFill>
                  <a:srgbClr val="FFFFFF"/>
                </a:solidFill>
              </a:rPr>
              <a:t>Policies and Procedures</a:t>
            </a:r>
          </a:p>
        </p:txBody>
      </p:sp>
      <p:sp>
        <p:nvSpPr>
          <p:cNvPr id="3" name="Content Placeholder 2"/>
          <p:cNvSpPr>
            <a:spLocks noGrp="1"/>
          </p:cNvSpPr>
          <p:nvPr>
            <p:ph idx="1"/>
          </p:nvPr>
        </p:nvSpPr>
        <p:spPr>
          <a:xfrm>
            <a:off x="803884" y="2973313"/>
            <a:ext cx="7530175" cy="2903099"/>
          </a:xfrm>
        </p:spPr>
        <p:txBody>
          <a:bodyPr>
            <a:normAutofit lnSpcReduction="10000"/>
          </a:bodyPr>
          <a:lstStyle/>
          <a:p>
            <a:pPr marL="0" indent="0">
              <a:buNone/>
            </a:pPr>
            <a:r>
              <a:rPr lang="en-US" sz="2000" dirty="0"/>
              <a:t>Energy efficiency policies can be incorporated into current Housing Policy documents, in areas of:</a:t>
            </a:r>
          </a:p>
          <a:p>
            <a:endParaRPr lang="en-US" sz="2000" dirty="0"/>
          </a:p>
          <a:p>
            <a:pPr marL="342900" lvl="1">
              <a:buFont typeface="Arial" panose="020B0604020202020204" pitchFamily="34" charset="0"/>
              <a:buChar char="•"/>
            </a:pPr>
            <a:r>
              <a:rPr lang="en-US" sz="2000" b="1" dirty="0"/>
              <a:t>Administration</a:t>
            </a:r>
          </a:p>
          <a:p>
            <a:pPr marL="342900" lvl="1">
              <a:buFont typeface="Arial" panose="020B0604020202020204" pitchFamily="34" charset="0"/>
              <a:buChar char="•"/>
            </a:pPr>
            <a:r>
              <a:rPr lang="en-US" sz="2000" b="1" dirty="0"/>
              <a:t>Maintenance</a:t>
            </a:r>
          </a:p>
          <a:p>
            <a:pPr lvl="2"/>
            <a:r>
              <a:rPr lang="en-US" dirty="0"/>
              <a:t>Procurement processes and quality of materials</a:t>
            </a:r>
          </a:p>
          <a:p>
            <a:pPr marL="342900" lvl="1">
              <a:buFont typeface="Arial" panose="020B0604020202020204" pitchFamily="34" charset="0"/>
              <a:buChar char="•"/>
            </a:pPr>
            <a:r>
              <a:rPr lang="en-US" sz="2000" b="1" dirty="0"/>
              <a:t>Construction</a:t>
            </a:r>
          </a:p>
          <a:p>
            <a:pPr lvl="2"/>
            <a:r>
              <a:rPr lang="en-US" dirty="0"/>
              <a:t>Contractor qualifications, lifecycle analysis of materials, Building Code requirements for BC</a:t>
            </a:r>
          </a:p>
          <a:p>
            <a:pPr lvl="2"/>
            <a:endParaRPr lang="en-US" sz="1500" dirty="0"/>
          </a:p>
          <a:p>
            <a:pPr lvl="2"/>
            <a:endParaRPr lang="en-US" sz="1500" dirty="0"/>
          </a:p>
        </p:txBody>
      </p:sp>
    </p:spTree>
    <p:extLst>
      <p:ext uri="{BB962C8B-B14F-4D97-AF65-F5344CB8AC3E}">
        <p14:creationId xmlns:p14="http://schemas.microsoft.com/office/powerpoint/2010/main" val="3825655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43467"/>
            <a:ext cx="8178799" cy="1989682"/>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646" y="806204"/>
            <a:ext cx="7934706" cy="1664208"/>
          </a:xfrm>
          <a:prstGeom prst="rect">
            <a:avLst/>
          </a:prstGeom>
          <a:no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3884" y="1059736"/>
            <a:ext cx="7530175" cy="1228130"/>
          </a:xfrm>
        </p:spPr>
        <p:txBody>
          <a:bodyPr>
            <a:normAutofit/>
          </a:bodyPr>
          <a:lstStyle/>
          <a:p>
            <a:r>
              <a:rPr lang="en-US" sz="4100">
                <a:solidFill>
                  <a:srgbClr val="FFFFFF"/>
                </a:solidFill>
              </a:rPr>
              <a:t>Energy Efficiency </a:t>
            </a:r>
            <a:br>
              <a:rPr lang="en-US" sz="4100">
                <a:solidFill>
                  <a:srgbClr val="FFFFFF"/>
                </a:solidFill>
              </a:rPr>
            </a:br>
            <a:r>
              <a:rPr lang="en-US" sz="4100">
                <a:solidFill>
                  <a:srgbClr val="FFFFFF"/>
                </a:solidFill>
              </a:rPr>
              <a:t>Policies and Procedures</a:t>
            </a:r>
          </a:p>
        </p:txBody>
      </p:sp>
      <p:sp>
        <p:nvSpPr>
          <p:cNvPr id="3" name="Content Placeholder 2"/>
          <p:cNvSpPr>
            <a:spLocks noGrp="1"/>
          </p:cNvSpPr>
          <p:nvPr>
            <p:ph idx="1"/>
          </p:nvPr>
        </p:nvSpPr>
        <p:spPr>
          <a:xfrm>
            <a:off x="803884" y="2973313"/>
            <a:ext cx="7530175" cy="3732287"/>
          </a:xfrm>
        </p:spPr>
        <p:txBody>
          <a:bodyPr>
            <a:normAutofit/>
          </a:bodyPr>
          <a:lstStyle/>
          <a:p>
            <a:pPr marL="0" indent="0">
              <a:buNone/>
            </a:pPr>
            <a:r>
              <a:rPr lang="en-US" sz="1600" dirty="0"/>
              <a:t>There are energy and non-energy benefits of having a Housing Policy that incorporates energy efficiency policy</a:t>
            </a:r>
          </a:p>
          <a:p>
            <a:pPr marL="0" indent="0">
              <a:buNone/>
            </a:pPr>
            <a:endParaRPr lang="en-US" sz="1600" dirty="0"/>
          </a:p>
          <a:p>
            <a:pPr lvl="1">
              <a:buFont typeface="Arial" panose="020B0604020202020204" pitchFamily="34" charset="0"/>
              <a:buChar char="•"/>
            </a:pPr>
            <a:r>
              <a:rPr lang="en-US" sz="1600" b="1" dirty="0"/>
              <a:t>Improved maintenance procedures, practices, and materials</a:t>
            </a:r>
          </a:p>
          <a:p>
            <a:pPr lvl="2"/>
            <a:r>
              <a:rPr lang="en-US" sz="1600" dirty="0"/>
              <a:t>e.g., standardized equipment purchases and suppliers, preventative maintenance</a:t>
            </a:r>
          </a:p>
          <a:p>
            <a:pPr lvl="2">
              <a:buFont typeface="Arial" panose="020B0604020202020204" pitchFamily="34" charset="0"/>
              <a:buChar char="•"/>
            </a:pPr>
            <a:endParaRPr lang="en-US" sz="1600" b="1" dirty="0"/>
          </a:p>
          <a:p>
            <a:pPr marL="285750" lvl="1" indent="-285750">
              <a:buFont typeface="Arial" panose="020B0604020202020204" pitchFamily="34" charset="0"/>
              <a:buChar char="•"/>
            </a:pPr>
            <a:r>
              <a:rPr lang="en-US" sz="1600" b="1" dirty="0"/>
              <a:t>Higher new construction standards</a:t>
            </a:r>
          </a:p>
          <a:p>
            <a:pPr lvl="2"/>
            <a:r>
              <a:rPr lang="en-US" sz="1600" dirty="0"/>
              <a:t>e.g., procedures for ensuring compliance with BC Building Code Standards, or better</a:t>
            </a:r>
          </a:p>
          <a:p>
            <a:pPr lvl="2"/>
            <a:endParaRPr lang="en-US" sz="1600" dirty="0"/>
          </a:p>
          <a:p>
            <a:pPr lvl="1">
              <a:buFont typeface="Arial" panose="020B0604020202020204" pitchFamily="34" charset="0"/>
              <a:buChar char="•"/>
            </a:pPr>
            <a:r>
              <a:rPr lang="en-US" sz="1600" b="1" dirty="0"/>
              <a:t>Clear administrative responsibility for overseeing Housing Policy and related activities</a:t>
            </a:r>
          </a:p>
          <a:p>
            <a:endParaRPr lang="en-US" sz="1100" dirty="0"/>
          </a:p>
        </p:txBody>
      </p:sp>
    </p:spTree>
    <p:extLst>
      <p:ext uri="{BB962C8B-B14F-4D97-AF65-F5344CB8AC3E}">
        <p14:creationId xmlns:p14="http://schemas.microsoft.com/office/powerpoint/2010/main" val="1516038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499533"/>
            <a:ext cx="8079581" cy="1024467"/>
          </a:xfrm>
        </p:spPr>
        <p:txBody>
          <a:bodyPr anchor="ctr">
            <a:noAutofit/>
          </a:bodyPr>
          <a:lstStyle/>
          <a:p>
            <a:r>
              <a:rPr lang="en-US" sz="2800" dirty="0"/>
              <a:t>Energy Efficiency Policy Self Assessment Tool</a:t>
            </a:r>
          </a:p>
        </p:txBody>
      </p:sp>
      <p:sp>
        <p:nvSpPr>
          <p:cNvPr id="3" name="Content Placeholder 2"/>
          <p:cNvSpPr>
            <a:spLocks noGrp="1"/>
          </p:cNvSpPr>
          <p:nvPr>
            <p:ph idx="1"/>
          </p:nvPr>
        </p:nvSpPr>
        <p:spPr/>
        <p:txBody>
          <a:bodyPr>
            <a:normAutofit/>
          </a:bodyPr>
          <a:lstStyle/>
          <a:p>
            <a:endParaRPr lang="en-US" dirty="0"/>
          </a:p>
          <a:p>
            <a:endParaRPr lang="en-US" dirty="0"/>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95772476"/>
              </p:ext>
            </p:extLst>
          </p:nvPr>
        </p:nvGraphicFramePr>
        <p:xfrm>
          <a:off x="152400" y="1524000"/>
          <a:ext cx="8839201" cy="5257799"/>
        </p:xfrm>
        <a:graphic>
          <a:graphicData uri="http://schemas.openxmlformats.org/drawingml/2006/table">
            <a:tbl>
              <a:tblPr firstRow="1" firstCol="1" bandRow="1">
                <a:tableStyleId>{5C22544A-7EE6-4342-B048-85BDC9FD1C3A}</a:tableStyleId>
              </a:tblPr>
              <a:tblGrid>
                <a:gridCol w="1549524">
                  <a:extLst>
                    <a:ext uri="{9D8B030D-6E8A-4147-A177-3AD203B41FA5}">
                      <a16:colId xmlns:a16="http://schemas.microsoft.com/office/drawing/2014/main" val="20000"/>
                    </a:ext>
                  </a:extLst>
                </a:gridCol>
                <a:gridCol w="1364317">
                  <a:extLst>
                    <a:ext uri="{9D8B030D-6E8A-4147-A177-3AD203B41FA5}">
                      <a16:colId xmlns:a16="http://schemas.microsoft.com/office/drawing/2014/main" val="20001"/>
                    </a:ext>
                  </a:extLst>
                </a:gridCol>
                <a:gridCol w="1364317">
                  <a:extLst>
                    <a:ext uri="{9D8B030D-6E8A-4147-A177-3AD203B41FA5}">
                      <a16:colId xmlns:a16="http://schemas.microsoft.com/office/drawing/2014/main" val="20002"/>
                    </a:ext>
                  </a:extLst>
                </a:gridCol>
                <a:gridCol w="1364317">
                  <a:extLst>
                    <a:ext uri="{9D8B030D-6E8A-4147-A177-3AD203B41FA5}">
                      <a16:colId xmlns:a16="http://schemas.microsoft.com/office/drawing/2014/main" val="20003"/>
                    </a:ext>
                  </a:extLst>
                </a:gridCol>
                <a:gridCol w="1644031">
                  <a:extLst>
                    <a:ext uri="{9D8B030D-6E8A-4147-A177-3AD203B41FA5}">
                      <a16:colId xmlns:a16="http://schemas.microsoft.com/office/drawing/2014/main" val="20004"/>
                    </a:ext>
                  </a:extLst>
                </a:gridCol>
                <a:gridCol w="1552695">
                  <a:extLst>
                    <a:ext uri="{9D8B030D-6E8A-4147-A177-3AD203B41FA5}">
                      <a16:colId xmlns:a16="http://schemas.microsoft.com/office/drawing/2014/main" val="20005"/>
                    </a:ext>
                  </a:extLst>
                </a:gridCol>
              </a:tblGrid>
              <a:tr h="491739">
                <a:tc>
                  <a:txBody>
                    <a:bodyPr/>
                    <a:lstStyle/>
                    <a:p>
                      <a:pPr marL="0" marR="0" algn="ctr">
                        <a:spcBef>
                          <a:spcPts val="1000"/>
                        </a:spcBef>
                        <a:spcAft>
                          <a:spcPts val="500"/>
                        </a:spcAft>
                      </a:pPr>
                      <a:r>
                        <a:rPr lang="en-US" sz="1000" dirty="0">
                          <a:solidFill>
                            <a:schemeClr val="bg1"/>
                          </a:solidFill>
                          <a:effectLst/>
                        </a:rPr>
                        <a:t>Policy Areas</a:t>
                      </a:r>
                      <a:endParaRPr lang="en-US" sz="1000" dirty="0">
                        <a:solidFill>
                          <a:schemeClr val="bg1"/>
                        </a:solidFill>
                        <a:effectLst/>
                        <a:latin typeface="Calibri"/>
                        <a:ea typeface="Calibri"/>
                        <a:cs typeface="Times New Roman"/>
                      </a:endParaRPr>
                    </a:p>
                  </a:txBody>
                  <a:tcPr marL="63777" marR="63777" marT="0" marB="0" anchor="ctr"/>
                </a:tc>
                <a:tc>
                  <a:txBody>
                    <a:bodyPr/>
                    <a:lstStyle/>
                    <a:p>
                      <a:pPr marL="0" marR="0" algn="ctr">
                        <a:spcBef>
                          <a:spcPts val="1000"/>
                        </a:spcBef>
                        <a:spcAft>
                          <a:spcPts val="500"/>
                        </a:spcAft>
                      </a:pPr>
                      <a:r>
                        <a:rPr lang="en-US" sz="1000" dirty="0">
                          <a:solidFill>
                            <a:schemeClr val="bg1"/>
                          </a:solidFill>
                          <a:effectLst/>
                        </a:rPr>
                        <a:t>No EE Policy</a:t>
                      </a:r>
                      <a:endParaRPr lang="en-US" sz="1000" dirty="0">
                        <a:solidFill>
                          <a:schemeClr val="bg1"/>
                        </a:solidFill>
                        <a:effectLst/>
                        <a:latin typeface="Calibri"/>
                        <a:ea typeface="Calibri"/>
                        <a:cs typeface="Times New Roman"/>
                      </a:endParaRPr>
                    </a:p>
                  </a:txBody>
                  <a:tcPr marL="63777" marR="63777" marT="0" marB="0" anchor="ctr"/>
                </a:tc>
                <a:tc>
                  <a:txBody>
                    <a:bodyPr/>
                    <a:lstStyle/>
                    <a:p>
                      <a:pPr marL="0" marR="0" algn="ctr">
                        <a:spcBef>
                          <a:spcPts val="1000"/>
                        </a:spcBef>
                        <a:spcAft>
                          <a:spcPts val="500"/>
                        </a:spcAft>
                      </a:pPr>
                      <a:r>
                        <a:rPr lang="en-US" sz="1000" dirty="0">
                          <a:solidFill>
                            <a:schemeClr val="bg1"/>
                          </a:solidFill>
                          <a:effectLst/>
                        </a:rPr>
                        <a:t> </a:t>
                      </a:r>
                      <a:endParaRPr lang="en-US" sz="1000" dirty="0">
                        <a:solidFill>
                          <a:schemeClr val="bg1"/>
                        </a:solidFill>
                        <a:effectLst/>
                        <a:latin typeface="Calibri"/>
                        <a:ea typeface="Calibri"/>
                        <a:cs typeface="Times New Roman"/>
                      </a:endParaRPr>
                    </a:p>
                  </a:txBody>
                  <a:tcPr marL="63777" marR="63777" marT="0" marB="0" anchor="ctr"/>
                </a:tc>
                <a:tc>
                  <a:txBody>
                    <a:bodyPr/>
                    <a:lstStyle/>
                    <a:p>
                      <a:pPr marL="0" marR="0" algn="ctr">
                        <a:spcBef>
                          <a:spcPts val="1000"/>
                        </a:spcBef>
                        <a:spcAft>
                          <a:spcPts val="500"/>
                        </a:spcAft>
                      </a:pPr>
                      <a:r>
                        <a:rPr lang="en-US" sz="1000" dirty="0">
                          <a:solidFill>
                            <a:schemeClr val="bg1"/>
                          </a:solidFill>
                          <a:effectLst/>
                        </a:rPr>
                        <a:t> </a:t>
                      </a:r>
                      <a:endParaRPr lang="en-US" sz="1000" dirty="0">
                        <a:solidFill>
                          <a:schemeClr val="bg1"/>
                        </a:solidFill>
                        <a:effectLst/>
                        <a:latin typeface="Calibri"/>
                        <a:ea typeface="Calibri"/>
                        <a:cs typeface="Times New Roman"/>
                      </a:endParaRPr>
                    </a:p>
                  </a:txBody>
                  <a:tcPr marL="63777" marR="63777" marT="0" marB="0" anchor="ctr"/>
                </a:tc>
                <a:tc>
                  <a:txBody>
                    <a:bodyPr/>
                    <a:lstStyle/>
                    <a:p>
                      <a:pPr marL="0" marR="0" algn="ctr">
                        <a:spcBef>
                          <a:spcPts val="1000"/>
                        </a:spcBef>
                        <a:spcAft>
                          <a:spcPts val="500"/>
                        </a:spcAft>
                      </a:pPr>
                      <a:r>
                        <a:rPr lang="en-US" sz="1000" dirty="0">
                          <a:solidFill>
                            <a:schemeClr val="bg1"/>
                          </a:solidFill>
                          <a:effectLst/>
                        </a:rPr>
                        <a:t> </a:t>
                      </a:r>
                      <a:endParaRPr lang="en-US" sz="1000" dirty="0">
                        <a:solidFill>
                          <a:schemeClr val="bg1"/>
                        </a:solidFill>
                        <a:effectLst/>
                        <a:latin typeface="Calibri"/>
                        <a:ea typeface="Calibri"/>
                        <a:cs typeface="Times New Roman"/>
                      </a:endParaRPr>
                    </a:p>
                  </a:txBody>
                  <a:tcPr marL="63777" marR="63777" marT="0" marB="0" anchor="ctr"/>
                </a:tc>
                <a:tc>
                  <a:txBody>
                    <a:bodyPr/>
                    <a:lstStyle/>
                    <a:p>
                      <a:pPr marL="0" marR="0" algn="ctr">
                        <a:spcBef>
                          <a:spcPts val="1000"/>
                        </a:spcBef>
                        <a:spcAft>
                          <a:spcPts val="500"/>
                        </a:spcAft>
                      </a:pPr>
                      <a:r>
                        <a:rPr lang="en-US" sz="1000" dirty="0">
                          <a:solidFill>
                            <a:schemeClr val="bg1"/>
                          </a:solidFill>
                          <a:effectLst/>
                        </a:rPr>
                        <a:t>Highly Developed EE Policy</a:t>
                      </a:r>
                      <a:endParaRPr lang="en-US" sz="1000" dirty="0">
                        <a:solidFill>
                          <a:schemeClr val="bg1"/>
                        </a:solidFill>
                        <a:effectLst/>
                        <a:latin typeface="Calibri"/>
                        <a:ea typeface="Calibri"/>
                        <a:cs typeface="Times New Roman"/>
                      </a:endParaRPr>
                    </a:p>
                  </a:txBody>
                  <a:tcPr marL="63777" marR="63777" marT="0" marB="0" anchor="ctr"/>
                </a:tc>
                <a:extLst>
                  <a:ext uri="{0D108BD9-81ED-4DB2-BD59-A6C34878D82A}">
                    <a16:rowId xmlns:a16="http://schemas.microsoft.com/office/drawing/2014/main" val="10000"/>
                  </a:ext>
                </a:extLst>
              </a:tr>
              <a:tr h="750916">
                <a:tc>
                  <a:txBody>
                    <a:bodyPr/>
                    <a:lstStyle/>
                    <a:p>
                      <a:pPr marL="0" marR="0">
                        <a:spcBef>
                          <a:spcPts val="1000"/>
                        </a:spcBef>
                        <a:spcAft>
                          <a:spcPts val="500"/>
                        </a:spcAft>
                      </a:pPr>
                      <a:r>
                        <a:rPr lang="en-US" sz="900" dirty="0">
                          <a:solidFill>
                            <a:schemeClr val="bg1"/>
                          </a:solidFill>
                          <a:effectLst/>
                        </a:rPr>
                        <a:t>Policy development and use</a:t>
                      </a:r>
                      <a:endParaRPr lang="en-US" sz="900" dirty="0">
                        <a:solidFill>
                          <a:schemeClr val="bg1"/>
                        </a:solidFill>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dirty="0">
                          <a:effectLst/>
                        </a:rPr>
                        <a:t>No guidelines around EE</a:t>
                      </a:r>
                      <a:endParaRPr lang="en-US" sz="1000" dirty="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dirty="0">
                          <a:effectLst/>
                        </a:rPr>
                        <a:t>The Band has an unwritten set of guidelines around EE</a:t>
                      </a:r>
                      <a:endParaRPr lang="en-US" sz="1000" dirty="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a:effectLst/>
                        </a:rPr>
                        <a:t>The Band has an EE  policy but the policy has not been formally adopted by the Leadership</a:t>
                      </a:r>
                      <a:endParaRPr lang="en-US" sz="100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a:effectLst/>
                        </a:rPr>
                        <a:t>The Band has a formal EE  policy the policy but no active ongoing commitment from the Leadership</a:t>
                      </a:r>
                      <a:endParaRPr lang="en-US" sz="100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a:effectLst/>
                        </a:rPr>
                        <a:t>The Band has an EE policy action plan which is regularly reviewed and has active commitment of the Leadership</a:t>
                      </a:r>
                      <a:endParaRPr lang="en-US" sz="1000">
                        <a:effectLst/>
                        <a:latin typeface="Calibri"/>
                        <a:ea typeface="Calibri"/>
                        <a:cs typeface="Times New Roman"/>
                      </a:endParaRPr>
                    </a:p>
                  </a:txBody>
                  <a:tcPr marL="63777" marR="63777" marT="0" marB="0" anchor="ctr"/>
                </a:tc>
                <a:extLst>
                  <a:ext uri="{0D108BD9-81ED-4DB2-BD59-A6C34878D82A}">
                    <a16:rowId xmlns:a16="http://schemas.microsoft.com/office/drawing/2014/main" val="10001"/>
                  </a:ext>
                </a:extLst>
              </a:tr>
              <a:tr h="901099">
                <a:tc>
                  <a:txBody>
                    <a:bodyPr/>
                    <a:lstStyle/>
                    <a:p>
                      <a:pPr marL="0" marR="0">
                        <a:spcBef>
                          <a:spcPts val="1000"/>
                        </a:spcBef>
                        <a:spcAft>
                          <a:spcPts val="500"/>
                        </a:spcAft>
                      </a:pPr>
                      <a:r>
                        <a:rPr lang="en-US" sz="900" dirty="0">
                          <a:solidFill>
                            <a:schemeClr val="bg1"/>
                          </a:solidFill>
                          <a:effectLst/>
                        </a:rPr>
                        <a:t>Organization</a:t>
                      </a:r>
                      <a:endParaRPr lang="en-US" sz="900" dirty="0">
                        <a:solidFill>
                          <a:schemeClr val="bg1"/>
                        </a:solidFill>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dirty="0">
                          <a:effectLst/>
                        </a:rPr>
                        <a:t>No delegation or responsibility for managing energy use by the community</a:t>
                      </a:r>
                      <a:endParaRPr lang="en-US" sz="1000" dirty="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dirty="0">
                          <a:effectLst/>
                        </a:rPr>
                        <a:t>Informal and loose EE requirements with the Band mainly focused on energy supply</a:t>
                      </a:r>
                      <a:endParaRPr lang="en-US" sz="1000" dirty="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dirty="0">
                          <a:effectLst/>
                        </a:rPr>
                        <a:t>There is some delegation of responsibility for EE but line management and authority is unclear</a:t>
                      </a:r>
                      <a:endParaRPr lang="en-US" sz="1000" dirty="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dirty="0">
                          <a:effectLst/>
                        </a:rPr>
                        <a:t>There is a clear line for accountability by the Band administration around the overall consumption of energy and responsibility for the efficient use of energy</a:t>
                      </a:r>
                      <a:endParaRPr lang="en-US" sz="1000" dirty="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a:effectLst/>
                        </a:rPr>
                        <a:t>The EE policy is fully integrated into Band administration structure with clear accountability for the community’s overall energy consumption</a:t>
                      </a:r>
                      <a:endParaRPr lang="en-US" sz="1000">
                        <a:effectLst/>
                        <a:latin typeface="Calibri"/>
                        <a:ea typeface="Calibri"/>
                        <a:cs typeface="Times New Roman"/>
                      </a:endParaRPr>
                    </a:p>
                  </a:txBody>
                  <a:tcPr marL="63777" marR="63777" marT="0" marB="0" anchor="ctr"/>
                </a:tc>
                <a:extLst>
                  <a:ext uri="{0D108BD9-81ED-4DB2-BD59-A6C34878D82A}">
                    <a16:rowId xmlns:a16="http://schemas.microsoft.com/office/drawing/2014/main" val="10002"/>
                  </a:ext>
                </a:extLst>
              </a:tr>
              <a:tr h="861297">
                <a:tc>
                  <a:txBody>
                    <a:bodyPr/>
                    <a:lstStyle/>
                    <a:p>
                      <a:pPr marL="0" marR="0">
                        <a:spcBef>
                          <a:spcPts val="1000"/>
                        </a:spcBef>
                        <a:spcAft>
                          <a:spcPts val="500"/>
                        </a:spcAft>
                      </a:pPr>
                      <a:r>
                        <a:rPr lang="en-US" sz="900" dirty="0">
                          <a:solidFill>
                            <a:schemeClr val="bg1"/>
                          </a:solidFill>
                          <a:effectLst/>
                        </a:rPr>
                        <a:t>Investment</a:t>
                      </a:r>
                      <a:endParaRPr lang="en-US" sz="900" dirty="0">
                        <a:solidFill>
                          <a:schemeClr val="bg1"/>
                        </a:solidFill>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a:effectLst/>
                        </a:rPr>
                        <a:t>No investment in improving energy efficiency</a:t>
                      </a:r>
                      <a:endParaRPr lang="en-US" sz="100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a:effectLst/>
                        </a:rPr>
                        <a:t>Only low or medium cost measures are considered. Other measures are only considered when required by funders</a:t>
                      </a:r>
                      <a:endParaRPr lang="en-US" sz="100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dirty="0">
                          <a:effectLst/>
                        </a:rPr>
                        <a:t>Low or medium cost measures for EE are routinely considered when short payback periods are achievable</a:t>
                      </a:r>
                      <a:endParaRPr lang="en-US" sz="1000" dirty="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dirty="0">
                          <a:effectLst/>
                        </a:rPr>
                        <a:t>Equal appraisal criteria used for energy as for other cost reduction projects</a:t>
                      </a:r>
                      <a:endParaRPr lang="en-US" sz="1000" dirty="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a:effectLst/>
                        </a:rPr>
                        <a:t>Resources routinely committed to EE in support of Band objectives</a:t>
                      </a:r>
                      <a:endParaRPr lang="en-US" sz="1000">
                        <a:effectLst/>
                        <a:latin typeface="Calibri"/>
                        <a:ea typeface="Calibri"/>
                        <a:cs typeface="Times New Roman"/>
                      </a:endParaRPr>
                    </a:p>
                  </a:txBody>
                  <a:tcPr marL="63777" marR="63777" marT="0" marB="0" anchor="ctr"/>
                </a:tc>
                <a:extLst>
                  <a:ext uri="{0D108BD9-81ED-4DB2-BD59-A6C34878D82A}">
                    <a16:rowId xmlns:a16="http://schemas.microsoft.com/office/drawing/2014/main" val="10003"/>
                  </a:ext>
                </a:extLst>
              </a:tr>
              <a:tr h="750916">
                <a:tc>
                  <a:txBody>
                    <a:bodyPr/>
                    <a:lstStyle/>
                    <a:p>
                      <a:pPr marL="0" marR="0">
                        <a:spcBef>
                          <a:spcPts val="1000"/>
                        </a:spcBef>
                        <a:spcAft>
                          <a:spcPts val="500"/>
                        </a:spcAft>
                      </a:pPr>
                      <a:r>
                        <a:rPr lang="en-US" sz="900" dirty="0">
                          <a:solidFill>
                            <a:schemeClr val="bg1"/>
                          </a:solidFill>
                          <a:effectLst/>
                        </a:rPr>
                        <a:t>Performance Measurement</a:t>
                      </a:r>
                      <a:endParaRPr lang="en-US" sz="900" dirty="0">
                        <a:solidFill>
                          <a:schemeClr val="bg1"/>
                        </a:solidFill>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a:effectLst/>
                        </a:rPr>
                        <a:t>No measurement or records of energy consumption completed</a:t>
                      </a:r>
                      <a:endParaRPr lang="en-US" sz="100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a:effectLst/>
                        </a:rPr>
                        <a:t>Check of energy related invoices only</a:t>
                      </a:r>
                      <a:endParaRPr lang="en-US" sz="100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dirty="0">
                          <a:effectLst/>
                        </a:rPr>
                        <a:t>Monthly monitoring by fuel type</a:t>
                      </a:r>
                      <a:endParaRPr lang="en-US" sz="1000" dirty="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dirty="0">
                          <a:effectLst/>
                        </a:rPr>
                        <a:t>Scheduled energy performance measurement for each process, unit or site</a:t>
                      </a:r>
                      <a:endParaRPr lang="en-US" sz="1000" dirty="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dirty="0">
                          <a:effectLst/>
                        </a:rPr>
                        <a:t>Comprehensive energy performance measurement against targets with effective reporting to Leadership and community</a:t>
                      </a:r>
                      <a:endParaRPr lang="en-US" sz="1000" dirty="0">
                        <a:effectLst/>
                        <a:latin typeface="Calibri"/>
                        <a:ea typeface="Calibri"/>
                        <a:cs typeface="Times New Roman"/>
                      </a:endParaRPr>
                    </a:p>
                  </a:txBody>
                  <a:tcPr marL="63777" marR="63777" marT="0" marB="0" anchor="ctr"/>
                </a:tc>
                <a:extLst>
                  <a:ext uri="{0D108BD9-81ED-4DB2-BD59-A6C34878D82A}">
                    <a16:rowId xmlns:a16="http://schemas.microsoft.com/office/drawing/2014/main" val="10004"/>
                  </a:ext>
                </a:extLst>
              </a:tr>
              <a:tr h="750916">
                <a:tc>
                  <a:txBody>
                    <a:bodyPr/>
                    <a:lstStyle/>
                    <a:p>
                      <a:pPr marL="0" marR="0">
                        <a:spcBef>
                          <a:spcPts val="1000"/>
                        </a:spcBef>
                        <a:spcAft>
                          <a:spcPts val="500"/>
                        </a:spcAft>
                      </a:pPr>
                      <a:r>
                        <a:rPr lang="en-US" sz="900" dirty="0">
                          <a:solidFill>
                            <a:schemeClr val="bg1"/>
                          </a:solidFill>
                          <a:effectLst/>
                        </a:rPr>
                        <a:t>Staff Training</a:t>
                      </a:r>
                      <a:endParaRPr lang="en-US" sz="900" dirty="0">
                        <a:solidFill>
                          <a:schemeClr val="bg1"/>
                        </a:solidFill>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a:effectLst/>
                        </a:rPr>
                        <a:t>Informal EE organization. Main focus on ensuring secure energy supply</a:t>
                      </a:r>
                      <a:endParaRPr lang="en-US" sz="100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a:effectLst/>
                        </a:rPr>
                        <a:t>Technical staff occasionally attend specialist courses</a:t>
                      </a:r>
                      <a:endParaRPr lang="en-US" sz="100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a:effectLst/>
                        </a:rPr>
                        <a:t>Ad-hoc training for selected staff, as required</a:t>
                      </a:r>
                      <a:endParaRPr lang="en-US" sz="100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a:effectLst/>
                        </a:rPr>
                        <a:t>Energy training targeted at major users following training needs analysis</a:t>
                      </a:r>
                      <a:endParaRPr lang="en-US" sz="100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dirty="0">
                          <a:effectLst/>
                        </a:rPr>
                        <a:t>Comprehensive staff training tailored to identify EE opportunities and to develop business cases which can be acted upon</a:t>
                      </a:r>
                      <a:endParaRPr lang="en-US" sz="1000" dirty="0">
                        <a:effectLst/>
                        <a:latin typeface="Calibri"/>
                        <a:ea typeface="Calibri"/>
                        <a:cs typeface="Times New Roman"/>
                      </a:endParaRPr>
                    </a:p>
                  </a:txBody>
                  <a:tcPr marL="63777" marR="63777" marT="0" marB="0" anchor="ctr"/>
                </a:tc>
                <a:extLst>
                  <a:ext uri="{0D108BD9-81ED-4DB2-BD59-A6C34878D82A}">
                    <a16:rowId xmlns:a16="http://schemas.microsoft.com/office/drawing/2014/main" val="10005"/>
                  </a:ext>
                </a:extLst>
              </a:tr>
              <a:tr h="750916">
                <a:tc>
                  <a:txBody>
                    <a:bodyPr/>
                    <a:lstStyle/>
                    <a:p>
                      <a:pPr marL="0" marR="0">
                        <a:spcBef>
                          <a:spcPts val="1000"/>
                        </a:spcBef>
                        <a:spcAft>
                          <a:spcPts val="500"/>
                        </a:spcAft>
                      </a:pPr>
                      <a:r>
                        <a:rPr lang="en-US" sz="900" dirty="0">
                          <a:solidFill>
                            <a:schemeClr val="bg1"/>
                          </a:solidFill>
                          <a:effectLst/>
                        </a:rPr>
                        <a:t>Communications</a:t>
                      </a:r>
                      <a:endParaRPr lang="en-US" sz="900" dirty="0">
                        <a:solidFill>
                          <a:schemeClr val="bg1"/>
                        </a:solidFill>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a:effectLst/>
                        </a:rPr>
                        <a:t>No communications or promotion of EE issues</a:t>
                      </a:r>
                      <a:endParaRPr lang="en-US" sz="100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a:effectLst/>
                        </a:rPr>
                        <a:t>Ad-hoc informal contacts used to promote EE</a:t>
                      </a:r>
                      <a:endParaRPr lang="en-US" sz="100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a:effectLst/>
                        </a:rPr>
                        <a:t>Some use of organization communication mechanisms to promote EE</a:t>
                      </a:r>
                      <a:endParaRPr lang="en-US" sz="100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a:effectLst/>
                        </a:rPr>
                        <a:t>Regular staff briefings, performance reports and EE promotion</a:t>
                      </a:r>
                      <a:endParaRPr lang="en-US" sz="100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dirty="0">
                          <a:effectLst/>
                        </a:rPr>
                        <a:t>Extensive communication of energy issues and impacts within the Band administration and community</a:t>
                      </a:r>
                      <a:endParaRPr lang="en-US" sz="1000" dirty="0">
                        <a:effectLst/>
                        <a:latin typeface="Calibri"/>
                        <a:ea typeface="Calibri"/>
                        <a:cs typeface="Times New Roman"/>
                      </a:endParaRPr>
                    </a:p>
                  </a:txBody>
                  <a:tcPr marL="63777" marR="63777" marT="0" marB="0" anchor="ctr"/>
                </a:tc>
                <a:extLst>
                  <a:ext uri="{0D108BD9-81ED-4DB2-BD59-A6C34878D82A}">
                    <a16:rowId xmlns:a16="http://schemas.microsoft.com/office/drawing/2014/main" val="10006"/>
                  </a:ext>
                </a:extLst>
              </a:tr>
            </a:tbl>
          </a:graphicData>
        </a:graphic>
      </p:graphicFrame>
      <p:sp>
        <p:nvSpPr>
          <p:cNvPr id="5" name="Right Arrow 4"/>
          <p:cNvSpPr/>
          <p:nvPr/>
        </p:nvSpPr>
        <p:spPr>
          <a:xfrm>
            <a:off x="2895600" y="1631380"/>
            <a:ext cx="4294188" cy="206375"/>
          </a:xfrm>
          <a:prstGeom prst="rightArrow">
            <a:avLst/>
          </a:prstGeom>
          <a:solidFill>
            <a:schemeClr val="bg1">
              <a:alpha val="37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2107873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600" dirty="0"/>
              <a:t>New Construction Standards Options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16309888"/>
              </p:ext>
            </p:extLst>
          </p:nvPr>
        </p:nvGraphicFramePr>
        <p:xfrm>
          <a:off x="152400" y="1524001"/>
          <a:ext cx="8839200" cy="5181601"/>
        </p:xfrm>
        <a:graphic>
          <a:graphicData uri="http://schemas.openxmlformats.org/drawingml/2006/table">
            <a:tbl>
              <a:tblPr firstRow="1" firstCol="1" bandRow="1">
                <a:tableStyleId>{69CF1AB2-1976-4502-BF36-3FF5EA218861}</a:tableStyleId>
              </a:tblPr>
              <a:tblGrid>
                <a:gridCol w="1186970">
                  <a:extLst>
                    <a:ext uri="{9D8B030D-6E8A-4147-A177-3AD203B41FA5}">
                      <a16:colId xmlns:a16="http://schemas.microsoft.com/office/drawing/2014/main" val="20000"/>
                    </a:ext>
                  </a:extLst>
                </a:gridCol>
                <a:gridCol w="1734461">
                  <a:extLst>
                    <a:ext uri="{9D8B030D-6E8A-4147-A177-3AD203B41FA5}">
                      <a16:colId xmlns:a16="http://schemas.microsoft.com/office/drawing/2014/main" val="20001"/>
                    </a:ext>
                  </a:extLst>
                </a:gridCol>
                <a:gridCol w="1955369">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gridCol w="2057400">
                  <a:extLst>
                    <a:ext uri="{9D8B030D-6E8A-4147-A177-3AD203B41FA5}">
                      <a16:colId xmlns:a16="http://schemas.microsoft.com/office/drawing/2014/main" val="20004"/>
                    </a:ext>
                  </a:extLst>
                </a:gridCol>
              </a:tblGrid>
              <a:tr h="321200">
                <a:tc>
                  <a:txBody>
                    <a:bodyPr/>
                    <a:lstStyle/>
                    <a:p>
                      <a:pPr marL="0" marR="0" algn="ctr">
                        <a:spcBef>
                          <a:spcPts val="0"/>
                        </a:spcBef>
                        <a:spcAft>
                          <a:spcPts val="0"/>
                        </a:spcAft>
                      </a:pPr>
                      <a:r>
                        <a:rPr lang="en-CA" sz="1000" dirty="0">
                          <a:effectLst/>
                        </a:rPr>
                        <a:t> </a:t>
                      </a:r>
                      <a:endParaRPr lang="en-US" sz="1000" dirty="0">
                        <a:effectLst/>
                        <a:latin typeface="Calibri"/>
                        <a:ea typeface="Calibri"/>
                        <a:cs typeface="Times New Roman"/>
                      </a:endParaRPr>
                    </a:p>
                  </a:txBody>
                  <a:tcPr marL="59727" marR="59727" marT="0" marB="0"/>
                </a:tc>
                <a:tc>
                  <a:txBody>
                    <a:bodyPr/>
                    <a:lstStyle/>
                    <a:p>
                      <a:pPr marL="0" marR="0" algn="ctr">
                        <a:spcBef>
                          <a:spcPts val="0"/>
                        </a:spcBef>
                        <a:spcAft>
                          <a:spcPts val="0"/>
                        </a:spcAft>
                      </a:pPr>
                      <a:r>
                        <a:rPr lang="en-CA" sz="1200" dirty="0">
                          <a:effectLst/>
                        </a:rPr>
                        <a:t>Current BC Building Code</a:t>
                      </a:r>
                      <a:endParaRPr lang="en-US" sz="1200" dirty="0">
                        <a:effectLst/>
                        <a:latin typeface="Calibri"/>
                        <a:ea typeface="Calibri"/>
                        <a:cs typeface="Times New Roman"/>
                      </a:endParaRPr>
                    </a:p>
                  </a:txBody>
                  <a:tcPr marL="59727" marR="59727" marT="0" marB="0"/>
                </a:tc>
                <a:tc>
                  <a:txBody>
                    <a:bodyPr/>
                    <a:lstStyle/>
                    <a:p>
                      <a:pPr marL="0" marR="0" algn="ctr">
                        <a:spcBef>
                          <a:spcPts val="0"/>
                        </a:spcBef>
                        <a:spcAft>
                          <a:spcPts val="0"/>
                        </a:spcAft>
                      </a:pPr>
                      <a:r>
                        <a:rPr lang="en-CA" sz="1200" dirty="0">
                          <a:effectLst/>
                        </a:rPr>
                        <a:t>Energuide 80</a:t>
                      </a:r>
                      <a:endParaRPr lang="en-US" sz="1200" dirty="0">
                        <a:effectLst/>
                        <a:latin typeface="Calibri"/>
                        <a:ea typeface="Calibri"/>
                        <a:cs typeface="Times New Roman"/>
                      </a:endParaRPr>
                    </a:p>
                  </a:txBody>
                  <a:tcPr marL="59727" marR="59727" marT="0" marB="0"/>
                </a:tc>
                <a:tc>
                  <a:txBody>
                    <a:bodyPr/>
                    <a:lstStyle/>
                    <a:p>
                      <a:pPr marL="0" marR="0" algn="ctr">
                        <a:spcBef>
                          <a:spcPts val="0"/>
                        </a:spcBef>
                        <a:spcAft>
                          <a:spcPts val="0"/>
                        </a:spcAft>
                      </a:pPr>
                      <a:r>
                        <a:rPr lang="en-CA" sz="1200" dirty="0">
                          <a:effectLst/>
                        </a:rPr>
                        <a:t>R-2000</a:t>
                      </a:r>
                      <a:endParaRPr lang="en-US" sz="1200" dirty="0">
                        <a:effectLst/>
                        <a:latin typeface="Calibri"/>
                        <a:ea typeface="Calibri"/>
                        <a:cs typeface="Times New Roman"/>
                      </a:endParaRPr>
                    </a:p>
                  </a:txBody>
                  <a:tcPr marL="59727" marR="59727" marT="0" marB="0"/>
                </a:tc>
                <a:tc>
                  <a:txBody>
                    <a:bodyPr/>
                    <a:lstStyle/>
                    <a:p>
                      <a:pPr marL="0" marR="0" algn="ctr">
                        <a:spcBef>
                          <a:spcPts val="0"/>
                        </a:spcBef>
                        <a:spcAft>
                          <a:spcPts val="0"/>
                        </a:spcAft>
                      </a:pPr>
                      <a:r>
                        <a:rPr lang="en-CA" sz="1200" dirty="0">
                          <a:effectLst/>
                        </a:rPr>
                        <a:t>Energy Star</a:t>
                      </a:r>
                      <a:r>
                        <a:rPr lang="en-CA" sz="1200" baseline="30000" dirty="0">
                          <a:effectLst/>
                        </a:rPr>
                        <a:t>®</a:t>
                      </a:r>
                      <a:endParaRPr lang="en-US" sz="1200" dirty="0">
                        <a:effectLst/>
                        <a:latin typeface="Calibri"/>
                        <a:ea typeface="Calibri"/>
                        <a:cs typeface="Times New Roman"/>
                      </a:endParaRPr>
                    </a:p>
                  </a:txBody>
                  <a:tcPr marL="59727" marR="59727" marT="0" marB="0"/>
                </a:tc>
                <a:extLst>
                  <a:ext uri="{0D108BD9-81ED-4DB2-BD59-A6C34878D82A}">
                    <a16:rowId xmlns:a16="http://schemas.microsoft.com/office/drawing/2014/main" val="10000"/>
                  </a:ext>
                </a:extLst>
              </a:tr>
              <a:tr h="1916068">
                <a:tc>
                  <a:txBody>
                    <a:bodyPr/>
                    <a:lstStyle/>
                    <a:p>
                      <a:pPr marL="0" marR="0">
                        <a:spcBef>
                          <a:spcPts val="0"/>
                        </a:spcBef>
                        <a:spcAft>
                          <a:spcPts val="0"/>
                        </a:spcAft>
                      </a:pPr>
                      <a:r>
                        <a:rPr lang="en-CA" sz="1000" dirty="0">
                          <a:effectLst/>
                        </a:rPr>
                        <a:t>Requirements</a:t>
                      </a:r>
                      <a:endParaRPr lang="en-US" sz="1000" dirty="0">
                        <a:effectLst/>
                        <a:latin typeface="Calibri"/>
                        <a:ea typeface="Calibri"/>
                        <a:cs typeface="Times New Roman"/>
                      </a:endParaRPr>
                    </a:p>
                  </a:txBody>
                  <a:tcPr marL="59727" marR="59727" marT="0" marB="0"/>
                </a:tc>
                <a:tc>
                  <a:txBody>
                    <a:bodyPr/>
                    <a:lstStyle/>
                    <a:p>
                      <a:pPr marL="171450" lvl="0" indent="-171450">
                        <a:buFont typeface="Arial" panose="020B0604020202020204" pitchFamily="34" charset="0"/>
                        <a:buChar char="•"/>
                      </a:pPr>
                      <a:r>
                        <a:rPr lang="en-CA" sz="1000" dirty="0">
                          <a:effectLst/>
                        </a:rPr>
                        <a:t>Insulation, space and water heating equipment designed and installed in accordance with 9.36 of the BC Building Code</a:t>
                      </a:r>
                      <a:endParaRPr lang="en-US" sz="1000" dirty="0">
                        <a:effectLst/>
                        <a:latin typeface="Calibri"/>
                      </a:endParaRPr>
                    </a:p>
                  </a:txBody>
                  <a:tcPr marL="59727" marR="59727" marT="0" marB="0"/>
                </a:tc>
                <a:tc>
                  <a:txBody>
                    <a:bodyPr/>
                    <a:lstStyle/>
                    <a:p>
                      <a:pPr marL="171450" lvl="0" indent="-171450">
                        <a:buFont typeface="Arial" panose="020B0604020202020204" pitchFamily="34" charset="0"/>
                        <a:buChar char="•"/>
                      </a:pPr>
                      <a:r>
                        <a:rPr lang="en-CA" sz="1000" dirty="0">
                          <a:effectLst/>
                        </a:rPr>
                        <a:t>Use energy efficient windows, heat recovery ventilation or improved insulation to meet energy target</a:t>
                      </a:r>
                      <a:endParaRPr lang="en-US" sz="1000" dirty="0">
                        <a:effectLst/>
                      </a:endParaRPr>
                    </a:p>
                    <a:p>
                      <a:pPr marL="171450" lvl="0" indent="-171450">
                        <a:buFont typeface="Arial" panose="020B0604020202020204" pitchFamily="34" charset="0"/>
                        <a:buChar char="•"/>
                      </a:pPr>
                      <a:r>
                        <a:rPr lang="en-CA" sz="1000" dirty="0">
                          <a:effectLst/>
                        </a:rPr>
                        <a:t>High efficiency space and water heating appliances</a:t>
                      </a:r>
                      <a:endParaRPr lang="en-US" sz="1000" dirty="0">
                        <a:effectLst/>
                        <a:latin typeface="Calibri"/>
                      </a:endParaRPr>
                    </a:p>
                  </a:txBody>
                  <a:tcPr marL="59727" marR="59727" marT="0" marB="0"/>
                </a:tc>
                <a:tc>
                  <a:txBody>
                    <a:bodyPr/>
                    <a:lstStyle/>
                    <a:p>
                      <a:pPr marL="171450" lvl="0" indent="-171450">
                        <a:buFont typeface="Arial" panose="020B0604020202020204" pitchFamily="34" charset="0"/>
                        <a:buChar char="•"/>
                      </a:pPr>
                      <a:r>
                        <a:rPr lang="en-CA" sz="1000" dirty="0">
                          <a:effectLst/>
                        </a:rPr>
                        <a:t>Heat recovery ventilation</a:t>
                      </a:r>
                      <a:r>
                        <a:rPr lang="en-CA" sz="1000" baseline="0" dirty="0">
                          <a:effectLst/>
                        </a:rPr>
                        <a:t> required</a:t>
                      </a:r>
                    </a:p>
                    <a:p>
                      <a:pPr marL="171450" lvl="0" indent="-171450">
                        <a:buFont typeface="Arial" panose="020B0604020202020204" pitchFamily="34" charset="0"/>
                        <a:buChar char="•"/>
                      </a:pPr>
                      <a:r>
                        <a:rPr lang="en-CA" sz="1000" baseline="0" dirty="0">
                          <a:effectLst/>
                        </a:rPr>
                        <a:t>Mandatory air tightness levels</a:t>
                      </a:r>
                    </a:p>
                    <a:p>
                      <a:pPr marL="171450" lvl="0" indent="-171450">
                        <a:buFont typeface="Arial" panose="020B0604020202020204" pitchFamily="34" charset="0"/>
                        <a:buChar char="•"/>
                      </a:pPr>
                      <a:r>
                        <a:rPr lang="en-CA" sz="1000" baseline="0" dirty="0">
                          <a:effectLst/>
                        </a:rPr>
                        <a:t>Increased insulation  of building enclosure to meet Energuide 80 performance level</a:t>
                      </a:r>
                    </a:p>
                  </a:txBody>
                  <a:tcPr marL="59727" marR="59727" marT="0" marB="0"/>
                </a:tc>
                <a:tc>
                  <a:txBody>
                    <a:bodyPr/>
                    <a:lstStyle/>
                    <a:p>
                      <a:pPr marL="171450" lvl="0" indent="-171450">
                        <a:buFont typeface="Arial" panose="020B0604020202020204" pitchFamily="34" charset="0"/>
                        <a:buChar char="•"/>
                      </a:pPr>
                      <a:r>
                        <a:rPr lang="en-CA" sz="1000" dirty="0">
                          <a:effectLst/>
                        </a:rPr>
                        <a:t>Use Energy Star® windows</a:t>
                      </a:r>
                      <a:endParaRPr lang="en-US" sz="1000" dirty="0">
                        <a:effectLst/>
                      </a:endParaRPr>
                    </a:p>
                    <a:p>
                      <a:pPr marL="171450" lvl="0" indent="-171450">
                        <a:buFont typeface="Arial" panose="020B0604020202020204" pitchFamily="34" charset="0"/>
                        <a:buChar char="•"/>
                      </a:pPr>
                      <a:r>
                        <a:rPr lang="en-CA" sz="1000" dirty="0">
                          <a:effectLst/>
                        </a:rPr>
                        <a:t>Use Energy Star® appliances</a:t>
                      </a:r>
                      <a:endParaRPr lang="en-US" sz="1000" dirty="0">
                        <a:effectLst/>
                      </a:endParaRPr>
                    </a:p>
                    <a:p>
                      <a:pPr marL="171450" lvl="0" indent="-171450">
                        <a:buFont typeface="Arial" panose="020B0604020202020204" pitchFamily="34" charset="0"/>
                        <a:buChar char="•"/>
                      </a:pPr>
                      <a:r>
                        <a:rPr lang="en-CA" sz="1000" dirty="0">
                          <a:effectLst/>
                        </a:rPr>
                        <a:t>Heat recovery ventilation required</a:t>
                      </a:r>
                      <a:endParaRPr lang="en-US" sz="1000" dirty="0">
                        <a:effectLst/>
                      </a:endParaRPr>
                    </a:p>
                    <a:p>
                      <a:pPr marL="171450" lvl="0" indent="-171450">
                        <a:buFont typeface="Arial" panose="020B0604020202020204" pitchFamily="34" charset="0"/>
                        <a:buChar char="•"/>
                      </a:pPr>
                      <a:r>
                        <a:rPr lang="en-CA" sz="1000" dirty="0">
                          <a:effectLst/>
                        </a:rPr>
                        <a:t>Increased insulation of building enclosure above code minimum</a:t>
                      </a:r>
                      <a:endParaRPr lang="en-US" sz="1000" dirty="0">
                        <a:effectLst/>
                      </a:endParaRPr>
                    </a:p>
                    <a:p>
                      <a:pPr marL="171450" lvl="0" indent="-171450">
                        <a:buFont typeface="Arial" panose="020B0604020202020204" pitchFamily="34" charset="0"/>
                        <a:buChar char="•"/>
                      </a:pPr>
                      <a:r>
                        <a:rPr lang="en-CA" sz="1000" dirty="0">
                          <a:effectLst/>
                        </a:rPr>
                        <a:t>Mandatory air tightness levels</a:t>
                      </a:r>
                      <a:endParaRPr lang="en-US" sz="1000" dirty="0">
                        <a:effectLst/>
                      </a:endParaRPr>
                    </a:p>
                    <a:p>
                      <a:pPr marL="171450" lvl="0" indent="-171450">
                        <a:buFont typeface="Arial" panose="020B0604020202020204" pitchFamily="34" charset="0"/>
                        <a:buChar char="•"/>
                      </a:pPr>
                      <a:r>
                        <a:rPr lang="en-CA" sz="1000" dirty="0">
                          <a:effectLst/>
                        </a:rPr>
                        <a:t>High efficiency space and water heating appliances</a:t>
                      </a:r>
                      <a:endParaRPr lang="en-US" sz="1000" dirty="0">
                        <a:effectLst/>
                        <a:latin typeface="Calibri"/>
                      </a:endParaRPr>
                    </a:p>
                  </a:txBody>
                  <a:tcPr marL="59727" marR="59727" marT="0" marB="0"/>
                </a:tc>
                <a:extLst>
                  <a:ext uri="{0D108BD9-81ED-4DB2-BD59-A6C34878D82A}">
                    <a16:rowId xmlns:a16="http://schemas.microsoft.com/office/drawing/2014/main" val="10001"/>
                  </a:ext>
                </a:extLst>
              </a:tr>
              <a:tr h="401501">
                <a:tc>
                  <a:txBody>
                    <a:bodyPr/>
                    <a:lstStyle/>
                    <a:p>
                      <a:pPr marL="0" marR="0">
                        <a:spcBef>
                          <a:spcPts val="0"/>
                        </a:spcBef>
                        <a:spcAft>
                          <a:spcPts val="0"/>
                        </a:spcAft>
                      </a:pPr>
                      <a:r>
                        <a:rPr lang="en-CA" sz="1000" dirty="0">
                          <a:effectLst/>
                        </a:rPr>
                        <a:t>Costs</a:t>
                      </a:r>
                      <a:endParaRPr lang="en-US" sz="1000" dirty="0">
                        <a:effectLst/>
                        <a:latin typeface="Calibri"/>
                        <a:ea typeface="Calibri"/>
                        <a:cs typeface="Times New Roman"/>
                      </a:endParaRPr>
                    </a:p>
                  </a:txBody>
                  <a:tcPr marL="59727" marR="59727" marT="0" marB="0" anchor="ctr"/>
                </a:tc>
                <a:tc>
                  <a:txBody>
                    <a:bodyPr/>
                    <a:lstStyle/>
                    <a:p>
                      <a:pPr marL="171450" lvl="0" indent="-171450">
                        <a:buFont typeface="Arial" panose="020B0604020202020204" pitchFamily="34" charset="0"/>
                        <a:buChar char="•"/>
                      </a:pPr>
                      <a:r>
                        <a:rPr lang="en-CA" sz="1000" dirty="0">
                          <a:effectLst/>
                        </a:rPr>
                        <a:t>Standard</a:t>
                      </a:r>
                      <a:endParaRPr lang="en-US" sz="1000" dirty="0">
                        <a:effectLst/>
                        <a:latin typeface="Calibri"/>
                      </a:endParaRPr>
                    </a:p>
                  </a:txBody>
                  <a:tcPr marL="59727" marR="59727" marT="0" marB="0" anchor="ctr"/>
                </a:tc>
                <a:tc>
                  <a:txBody>
                    <a:bodyPr/>
                    <a:lstStyle/>
                    <a:p>
                      <a:pPr marL="171450" lvl="0" indent="-171450">
                        <a:buFont typeface="Arial" panose="020B0604020202020204" pitchFamily="34" charset="0"/>
                        <a:buChar char="•"/>
                      </a:pPr>
                      <a:r>
                        <a:rPr lang="en-CA" sz="1000" dirty="0">
                          <a:effectLst/>
                        </a:rPr>
                        <a:t>Additional $ 8,000 - $12,000 (or higher) per house </a:t>
                      </a:r>
                      <a:endParaRPr lang="en-US" sz="1000" dirty="0">
                        <a:effectLst/>
                        <a:latin typeface="Calibri"/>
                      </a:endParaRPr>
                    </a:p>
                  </a:txBody>
                  <a:tcPr marL="59727" marR="59727" marT="0" marB="0" anchor="ctr"/>
                </a:tc>
                <a:tc>
                  <a:txBody>
                    <a:bodyPr/>
                    <a:lstStyle/>
                    <a:p>
                      <a:pPr marL="171450" lvl="0" indent="-171450">
                        <a:buFont typeface="Arial" panose="020B0604020202020204" pitchFamily="34" charset="0"/>
                        <a:buChar char="•"/>
                      </a:pPr>
                      <a:r>
                        <a:rPr lang="en-CA" sz="1000" dirty="0">
                          <a:effectLst/>
                        </a:rPr>
                        <a:t>Additional $ 8,000 - $12,000 (or higher) per house </a:t>
                      </a:r>
                      <a:endParaRPr lang="en-US" sz="1000" dirty="0">
                        <a:effectLst/>
                        <a:latin typeface="Calibri"/>
                      </a:endParaRPr>
                    </a:p>
                  </a:txBody>
                  <a:tcPr marL="59727" marR="59727" marT="0" marB="0" anchor="ctr"/>
                </a:tc>
                <a:tc>
                  <a:txBody>
                    <a:bodyPr/>
                    <a:lstStyle/>
                    <a:p>
                      <a:pPr marL="171450" lvl="0" indent="-171450">
                        <a:buFont typeface="Arial" panose="020B0604020202020204" pitchFamily="34" charset="0"/>
                        <a:buChar char="•"/>
                      </a:pPr>
                      <a:r>
                        <a:rPr lang="en-CA" sz="1000" dirty="0">
                          <a:effectLst/>
                        </a:rPr>
                        <a:t>Additional $10,000 - $15,000 (or higher) per house</a:t>
                      </a:r>
                      <a:endParaRPr lang="en-US" sz="1000" dirty="0">
                        <a:effectLst/>
                        <a:latin typeface="Calibri"/>
                      </a:endParaRPr>
                    </a:p>
                  </a:txBody>
                  <a:tcPr marL="59727" marR="59727" marT="0" marB="0" anchor="ctr"/>
                </a:tc>
                <a:extLst>
                  <a:ext uri="{0D108BD9-81ED-4DB2-BD59-A6C34878D82A}">
                    <a16:rowId xmlns:a16="http://schemas.microsoft.com/office/drawing/2014/main" val="10002"/>
                  </a:ext>
                </a:extLst>
              </a:tr>
              <a:tr h="401500">
                <a:tc>
                  <a:txBody>
                    <a:bodyPr/>
                    <a:lstStyle/>
                    <a:p>
                      <a:pPr marL="0" marR="0">
                        <a:spcBef>
                          <a:spcPts val="0"/>
                        </a:spcBef>
                        <a:spcAft>
                          <a:spcPts val="0"/>
                        </a:spcAft>
                      </a:pPr>
                      <a:r>
                        <a:rPr lang="en-CA" sz="1000" dirty="0">
                          <a:effectLst/>
                        </a:rPr>
                        <a:t>Potential Energy Savings</a:t>
                      </a:r>
                      <a:endParaRPr lang="en-US" sz="1000" dirty="0">
                        <a:effectLst/>
                        <a:latin typeface="Calibri"/>
                        <a:ea typeface="Calibri"/>
                        <a:cs typeface="Times New Roman"/>
                      </a:endParaRPr>
                    </a:p>
                  </a:txBody>
                  <a:tcPr marL="59727" marR="59727" marT="0" marB="0" anchor="ctr"/>
                </a:tc>
                <a:tc>
                  <a:txBody>
                    <a:bodyPr/>
                    <a:lstStyle/>
                    <a:p>
                      <a:pPr marL="171450" lvl="0" indent="-171450">
                        <a:buFont typeface="Arial" panose="020B0604020202020204" pitchFamily="34" charset="0"/>
                        <a:buChar char="•"/>
                      </a:pPr>
                      <a:r>
                        <a:rPr lang="en-CA" sz="1000" dirty="0">
                          <a:effectLst/>
                        </a:rPr>
                        <a:t>Baseline</a:t>
                      </a:r>
                      <a:endParaRPr lang="en-US" sz="1000" dirty="0">
                        <a:effectLst/>
                        <a:latin typeface="Calibri"/>
                      </a:endParaRPr>
                    </a:p>
                  </a:txBody>
                  <a:tcPr marL="59727" marR="59727" marT="0" marB="0" anchor="ctr"/>
                </a:tc>
                <a:tc>
                  <a:txBody>
                    <a:bodyPr/>
                    <a:lstStyle/>
                    <a:p>
                      <a:pPr marL="171450" lvl="0" indent="-171450">
                        <a:buFont typeface="Arial" panose="020B0604020202020204" pitchFamily="34" charset="0"/>
                        <a:buChar char="•"/>
                      </a:pPr>
                      <a:r>
                        <a:rPr lang="en-CA" sz="1000" dirty="0">
                          <a:effectLst/>
                          <a:latin typeface="+mn-lt"/>
                        </a:rPr>
                        <a:t>Varies</a:t>
                      </a:r>
                      <a:endParaRPr lang="en-US" sz="1000" dirty="0">
                        <a:effectLst/>
                        <a:latin typeface="Calibri"/>
                      </a:endParaRPr>
                    </a:p>
                  </a:txBody>
                  <a:tcPr marL="59727" marR="59727" marT="0" marB="0" anchor="ctr"/>
                </a:tc>
                <a:tc>
                  <a:txBody>
                    <a:bodyPr/>
                    <a:lstStyle/>
                    <a:p>
                      <a:pPr marL="171450" lvl="0" indent="-171450">
                        <a:buFont typeface="Arial" panose="020B0604020202020204" pitchFamily="34" charset="0"/>
                        <a:buChar char="•"/>
                      </a:pPr>
                      <a:r>
                        <a:rPr lang="en-CA" sz="1000" dirty="0">
                          <a:effectLst/>
                        </a:rPr>
                        <a:t>20%</a:t>
                      </a:r>
                      <a:endParaRPr lang="en-US" sz="1000" dirty="0">
                        <a:effectLst/>
                        <a:latin typeface="Calibri"/>
                      </a:endParaRPr>
                    </a:p>
                  </a:txBody>
                  <a:tcPr marL="59727" marR="59727" marT="0" marB="0" anchor="ctr"/>
                </a:tc>
                <a:tc>
                  <a:txBody>
                    <a:bodyPr/>
                    <a:lstStyle/>
                    <a:p>
                      <a:pPr marL="171450" lvl="0" indent="-171450">
                        <a:buFont typeface="Arial" panose="020B0604020202020204" pitchFamily="34" charset="0"/>
                        <a:buChar char="•"/>
                      </a:pPr>
                      <a:r>
                        <a:rPr lang="en-CA" sz="1000" dirty="0">
                          <a:effectLst/>
                        </a:rPr>
                        <a:t>20%</a:t>
                      </a:r>
                      <a:endParaRPr lang="en-US" sz="1000" dirty="0">
                        <a:effectLst/>
                        <a:latin typeface="Calibri"/>
                      </a:endParaRPr>
                    </a:p>
                  </a:txBody>
                  <a:tcPr marL="59727" marR="59727" marT="0" marB="0" anchor="ctr"/>
                </a:tc>
                <a:extLst>
                  <a:ext uri="{0D108BD9-81ED-4DB2-BD59-A6C34878D82A}">
                    <a16:rowId xmlns:a16="http://schemas.microsoft.com/office/drawing/2014/main" val="10003"/>
                  </a:ext>
                </a:extLst>
              </a:tr>
              <a:tr h="1204499">
                <a:tc>
                  <a:txBody>
                    <a:bodyPr/>
                    <a:lstStyle/>
                    <a:p>
                      <a:pPr marL="0" marR="0">
                        <a:spcBef>
                          <a:spcPts val="0"/>
                        </a:spcBef>
                        <a:spcAft>
                          <a:spcPts val="0"/>
                        </a:spcAft>
                      </a:pPr>
                      <a:r>
                        <a:rPr lang="en-CA" sz="1000" dirty="0">
                          <a:effectLst/>
                        </a:rPr>
                        <a:t>Benefits</a:t>
                      </a:r>
                      <a:endParaRPr lang="en-US" sz="1000" dirty="0">
                        <a:effectLst/>
                        <a:latin typeface="Calibri"/>
                        <a:ea typeface="Calibri"/>
                        <a:cs typeface="Times New Roman"/>
                      </a:endParaRPr>
                    </a:p>
                  </a:txBody>
                  <a:tcPr marL="59727" marR="59727" marT="0" marB="0"/>
                </a:tc>
                <a:tc>
                  <a:txBody>
                    <a:bodyPr/>
                    <a:lstStyle/>
                    <a:p>
                      <a:pPr marL="171450" lvl="0" indent="-171450">
                        <a:buFont typeface="Arial" panose="020B0604020202020204" pitchFamily="34" charset="0"/>
                        <a:buChar char="•"/>
                      </a:pPr>
                      <a:r>
                        <a:rPr lang="en-CA" sz="1000" dirty="0">
                          <a:effectLst/>
                        </a:rPr>
                        <a:t>Cost effective house and construction cost</a:t>
                      </a:r>
                      <a:endParaRPr lang="en-US" sz="1000" dirty="0">
                        <a:effectLst/>
                        <a:latin typeface="Calibri"/>
                      </a:endParaRPr>
                    </a:p>
                  </a:txBody>
                  <a:tcPr marL="59727" marR="59727" marT="0" marB="0"/>
                </a:tc>
                <a:tc>
                  <a:txBody>
                    <a:bodyPr/>
                    <a:lstStyle/>
                    <a:p>
                      <a:pPr marL="171450" lvl="0" indent="-171450">
                        <a:buFont typeface="Arial" panose="020B0604020202020204" pitchFamily="34" charset="0"/>
                        <a:buChar char="•"/>
                      </a:pPr>
                      <a:r>
                        <a:rPr lang="en-CA" sz="1000" dirty="0">
                          <a:effectLst/>
                        </a:rPr>
                        <a:t>Reduced operating costs</a:t>
                      </a:r>
                      <a:endParaRPr lang="en-US" sz="1000" dirty="0">
                        <a:effectLst/>
                      </a:endParaRPr>
                    </a:p>
                    <a:p>
                      <a:pPr marL="171450" lvl="0" indent="-171450">
                        <a:buFont typeface="Arial" panose="020B0604020202020204" pitchFamily="34" charset="0"/>
                        <a:buChar char="•"/>
                      </a:pPr>
                      <a:r>
                        <a:rPr lang="en-CA" sz="1000" dirty="0">
                          <a:effectLst/>
                        </a:rPr>
                        <a:t>Improved indoor air quality</a:t>
                      </a:r>
                      <a:endParaRPr lang="en-US" sz="1000" dirty="0">
                        <a:effectLst/>
                      </a:endParaRPr>
                    </a:p>
                    <a:p>
                      <a:pPr marL="171450" lvl="0" indent="-171450">
                        <a:buFont typeface="Arial" panose="020B0604020202020204" pitchFamily="34" charset="0"/>
                        <a:buChar char="•"/>
                      </a:pPr>
                      <a:r>
                        <a:rPr lang="en-CA" sz="1000" dirty="0">
                          <a:effectLst/>
                        </a:rPr>
                        <a:t>Reduced noise</a:t>
                      </a:r>
                      <a:endParaRPr lang="en-US" sz="1000" dirty="0">
                        <a:effectLst/>
                      </a:endParaRPr>
                    </a:p>
                    <a:p>
                      <a:pPr marL="171450" lvl="0" indent="-171450">
                        <a:buFont typeface="Arial" panose="020B0604020202020204" pitchFamily="34" charset="0"/>
                        <a:buChar char="•"/>
                      </a:pPr>
                      <a:r>
                        <a:rPr lang="en-CA" sz="1000" dirty="0">
                          <a:effectLst/>
                        </a:rPr>
                        <a:t>Improved humidity control</a:t>
                      </a:r>
                      <a:endParaRPr lang="en-US" sz="1000" dirty="0">
                        <a:effectLst/>
                        <a:latin typeface="Calibri"/>
                      </a:endParaRPr>
                    </a:p>
                  </a:txBody>
                  <a:tcPr marL="59727" marR="59727" marT="0" marB="0"/>
                </a:tc>
                <a:tc>
                  <a:txBody>
                    <a:bodyPr/>
                    <a:lstStyle/>
                    <a:p>
                      <a:pPr marL="171450" lvl="0" indent="-171450">
                        <a:buFont typeface="Arial" panose="020B0604020202020204" pitchFamily="34" charset="0"/>
                        <a:buChar char="•"/>
                      </a:pPr>
                      <a:r>
                        <a:rPr lang="en-CA" sz="1000" dirty="0">
                          <a:effectLst/>
                        </a:rPr>
                        <a:t>Reduced operating costs</a:t>
                      </a:r>
                      <a:endParaRPr lang="en-US" sz="1000" dirty="0">
                        <a:effectLst/>
                      </a:endParaRPr>
                    </a:p>
                    <a:p>
                      <a:pPr marL="171450" lvl="0" indent="-171450">
                        <a:buFont typeface="Arial" panose="020B0604020202020204" pitchFamily="34" charset="0"/>
                        <a:buChar char="•"/>
                      </a:pPr>
                      <a:r>
                        <a:rPr lang="en-CA" sz="1000" dirty="0">
                          <a:effectLst/>
                        </a:rPr>
                        <a:t>Improved indoor air quality</a:t>
                      </a:r>
                      <a:endParaRPr lang="en-US" sz="1000" dirty="0">
                        <a:effectLst/>
                      </a:endParaRPr>
                    </a:p>
                    <a:p>
                      <a:pPr marL="171450" lvl="0" indent="-171450">
                        <a:buFont typeface="Arial" panose="020B0604020202020204" pitchFamily="34" charset="0"/>
                        <a:buChar char="•"/>
                      </a:pPr>
                      <a:r>
                        <a:rPr lang="en-CA" sz="1000" dirty="0">
                          <a:effectLst/>
                        </a:rPr>
                        <a:t>Reduced noise</a:t>
                      </a:r>
                      <a:endParaRPr lang="en-US" sz="1000" dirty="0">
                        <a:effectLst/>
                      </a:endParaRPr>
                    </a:p>
                    <a:p>
                      <a:pPr marL="171450" lvl="0" indent="-171450">
                        <a:buFont typeface="Arial" panose="020B0604020202020204" pitchFamily="34" charset="0"/>
                        <a:buChar char="•"/>
                      </a:pPr>
                      <a:r>
                        <a:rPr lang="en-CA" sz="1000" dirty="0">
                          <a:effectLst/>
                        </a:rPr>
                        <a:t>Improved humidity control</a:t>
                      </a:r>
                    </a:p>
                    <a:p>
                      <a:pPr marL="171450" lvl="0" indent="-171450">
                        <a:buFont typeface="Arial" panose="020B0604020202020204" pitchFamily="34" charset="0"/>
                        <a:buChar char="•"/>
                      </a:pPr>
                      <a:r>
                        <a:rPr lang="en-CA" sz="1000" dirty="0">
                          <a:effectLst/>
                          <a:latin typeface="+mn-lt"/>
                        </a:rPr>
                        <a:t>Built</a:t>
                      </a:r>
                      <a:r>
                        <a:rPr lang="en-CA" sz="1000" baseline="0" dirty="0">
                          <a:effectLst/>
                          <a:latin typeface="+mn-lt"/>
                        </a:rPr>
                        <a:t> by certified R-2000 contractor</a:t>
                      </a:r>
                      <a:endParaRPr lang="en-US" sz="1000" dirty="0">
                        <a:effectLst/>
                        <a:latin typeface="+mn-lt"/>
                      </a:endParaRPr>
                    </a:p>
                  </a:txBody>
                  <a:tcPr marL="59727" marR="59727" marT="0" marB="0"/>
                </a:tc>
                <a:tc>
                  <a:txBody>
                    <a:bodyPr/>
                    <a:lstStyle/>
                    <a:p>
                      <a:pPr marL="171450" lvl="0" indent="-171450">
                        <a:buFont typeface="Arial" panose="020B0604020202020204" pitchFamily="34" charset="0"/>
                        <a:buChar char="•"/>
                      </a:pPr>
                      <a:r>
                        <a:rPr lang="en-CA" sz="1000" dirty="0">
                          <a:effectLst/>
                        </a:rPr>
                        <a:t>Reduced operating costs</a:t>
                      </a:r>
                      <a:endParaRPr lang="en-US" sz="1000" dirty="0">
                        <a:effectLst/>
                      </a:endParaRPr>
                    </a:p>
                    <a:p>
                      <a:pPr marL="171450" lvl="0" indent="-171450">
                        <a:buFont typeface="Arial" panose="020B0604020202020204" pitchFamily="34" charset="0"/>
                        <a:buChar char="•"/>
                      </a:pPr>
                      <a:r>
                        <a:rPr lang="en-CA" sz="1000" dirty="0">
                          <a:effectLst/>
                        </a:rPr>
                        <a:t>Improved indoor air quality</a:t>
                      </a:r>
                      <a:endParaRPr lang="en-US" sz="1000" dirty="0">
                        <a:effectLst/>
                      </a:endParaRPr>
                    </a:p>
                    <a:p>
                      <a:pPr marL="171450" lvl="0" indent="-171450">
                        <a:buFont typeface="Arial" panose="020B0604020202020204" pitchFamily="34" charset="0"/>
                        <a:buChar char="•"/>
                      </a:pPr>
                      <a:r>
                        <a:rPr lang="en-CA" sz="1000" dirty="0">
                          <a:effectLst/>
                        </a:rPr>
                        <a:t>Reduced noise</a:t>
                      </a:r>
                      <a:endParaRPr lang="en-US" sz="1000" dirty="0">
                        <a:effectLst/>
                      </a:endParaRPr>
                    </a:p>
                    <a:p>
                      <a:pPr marL="171450" lvl="0" indent="-171450">
                        <a:buFont typeface="Arial" panose="020B0604020202020204" pitchFamily="34" charset="0"/>
                        <a:buChar char="•"/>
                      </a:pPr>
                      <a:r>
                        <a:rPr lang="en-CA" sz="1000" dirty="0">
                          <a:effectLst/>
                        </a:rPr>
                        <a:t>Improved humidity control</a:t>
                      </a:r>
                      <a:endParaRPr lang="en-US" sz="1000" dirty="0">
                        <a:effectLst/>
                        <a:latin typeface="Calibri"/>
                      </a:endParaRPr>
                    </a:p>
                  </a:txBody>
                  <a:tcPr marL="59727" marR="59727" marT="0" marB="0"/>
                </a:tc>
                <a:extLst>
                  <a:ext uri="{0D108BD9-81ED-4DB2-BD59-A6C34878D82A}">
                    <a16:rowId xmlns:a16="http://schemas.microsoft.com/office/drawing/2014/main" val="10004"/>
                  </a:ext>
                </a:extLst>
              </a:tr>
              <a:tr h="936833">
                <a:tc>
                  <a:txBody>
                    <a:bodyPr/>
                    <a:lstStyle/>
                    <a:p>
                      <a:pPr marL="0" marR="0">
                        <a:spcBef>
                          <a:spcPts val="0"/>
                        </a:spcBef>
                        <a:spcAft>
                          <a:spcPts val="0"/>
                        </a:spcAft>
                      </a:pPr>
                      <a:r>
                        <a:rPr lang="en-CA" sz="1000">
                          <a:effectLst/>
                        </a:rPr>
                        <a:t>Drawbacks</a:t>
                      </a:r>
                      <a:endParaRPr lang="en-US" sz="1000">
                        <a:effectLst/>
                        <a:latin typeface="Calibri"/>
                        <a:ea typeface="Calibri"/>
                        <a:cs typeface="Times New Roman"/>
                      </a:endParaRPr>
                    </a:p>
                  </a:txBody>
                  <a:tcPr marL="59727" marR="59727" marT="0" marB="0"/>
                </a:tc>
                <a:tc>
                  <a:txBody>
                    <a:bodyPr/>
                    <a:lstStyle/>
                    <a:p>
                      <a:pPr marL="171450" lvl="0" indent="-171450">
                        <a:buFont typeface="Arial" panose="020B0604020202020204" pitchFamily="34" charset="0"/>
                        <a:buChar char="•"/>
                      </a:pPr>
                      <a:r>
                        <a:rPr lang="en-CA" sz="1000" dirty="0">
                          <a:effectLst/>
                        </a:rPr>
                        <a:t>Unquantified higher operating costs reflecting lower air sealing and other construction standards</a:t>
                      </a:r>
                      <a:endParaRPr lang="en-US" sz="1000" dirty="0">
                        <a:effectLst/>
                        <a:latin typeface="Calibri"/>
                      </a:endParaRPr>
                    </a:p>
                  </a:txBody>
                  <a:tcPr marL="59727" marR="59727" marT="0" marB="0"/>
                </a:tc>
                <a:tc>
                  <a:txBody>
                    <a:bodyPr/>
                    <a:lstStyle/>
                    <a:p>
                      <a:pPr marL="171450" lvl="0" indent="-171450">
                        <a:buFont typeface="Arial" panose="020B0604020202020204" pitchFamily="34" charset="0"/>
                        <a:buChar char="•"/>
                      </a:pPr>
                      <a:r>
                        <a:rPr lang="en-CA" sz="1000" dirty="0">
                          <a:effectLst/>
                        </a:rPr>
                        <a:t>Higher initial cost</a:t>
                      </a:r>
                      <a:endParaRPr lang="en-US" sz="1000" dirty="0">
                        <a:effectLst/>
                      </a:endParaRPr>
                    </a:p>
                    <a:p>
                      <a:pPr marL="171450" lvl="0" indent="-171450">
                        <a:buFont typeface="Arial" panose="020B0604020202020204" pitchFamily="34" charset="0"/>
                        <a:buChar char="•"/>
                      </a:pPr>
                      <a:r>
                        <a:rPr lang="en-CA" sz="1000" dirty="0">
                          <a:effectLst/>
                        </a:rPr>
                        <a:t>Investment in additional training for maintenance persons on new components</a:t>
                      </a:r>
                      <a:endParaRPr lang="en-US" sz="1000" dirty="0">
                        <a:effectLst/>
                        <a:latin typeface="Calibri"/>
                      </a:endParaRPr>
                    </a:p>
                  </a:txBody>
                  <a:tcPr marL="59727" marR="59727" marT="0" marB="0"/>
                </a:tc>
                <a:tc>
                  <a:txBody>
                    <a:bodyPr/>
                    <a:lstStyle/>
                    <a:p>
                      <a:pPr marL="171450" lvl="0" indent="-171450">
                        <a:buFont typeface="Arial" panose="020B0604020202020204" pitchFamily="34" charset="0"/>
                        <a:buChar char="•"/>
                      </a:pPr>
                      <a:r>
                        <a:rPr lang="en-CA" sz="1000" dirty="0">
                          <a:effectLst/>
                        </a:rPr>
                        <a:t>Higher initial cost</a:t>
                      </a:r>
                      <a:endParaRPr lang="en-US" sz="1000" dirty="0">
                        <a:effectLst/>
                      </a:endParaRPr>
                    </a:p>
                    <a:p>
                      <a:pPr marL="171450" lvl="0" indent="-171450">
                        <a:buFont typeface="Arial" panose="020B0604020202020204" pitchFamily="34" charset="0"/>
                        <a:buChar char="•"/>
                      </a:pPr>
                      <a:r>
                        <a:rPr lang="en-CA" sz="1000" dirty="0">
                          <a:effectLst/>
                        </a:rPr>
                        <a:t>Investment in additional training for maintenance persons on new components</a:t>
                      </a:r>
                      <a:endParaRPr lang="en-US" sz="1000" dirty="0">
                        <a:effectLst/>
                        <a:latin typeface="Calibri"/>
                      </a:endParaRPr>
                    </a:p>
                  </a:txBody>
                  <a:tcPr marL="59727" marR="59727" marT="0" marB="0"/>
                </a:tc>
                <a:tc>
                  <a:txBody>
                    <a:bodyPr/>
                    <a:lstStyle/>
                    <a:p>
                      <a:pPr marL="171450" lvl="0" indent="-171450">
                        <a:buFont typeface="Arial" panose="020B0604020202020204" pitchFamily="34" charset="0"/>
                        <a:buChar char="•"/>
                      </a:pPr>
                      <a:r>
                        <a:rPr lang="en-CA" sz="1000" dirty="0">
                          <a:effectLst/>
                        </a:rPr>
                        <a:t>Higher initial cost</a:t>
                      </a:r>
                      <a:endParaRPr lang="en-US" sz="1000" dirty="0">
                        <a:effectLst/>
                      </a:endParaRPr>
                    </a:p>
                    <a:p>
                      <a:pPr marL="171450" lvl="0" indent="-171450">
                        <a:buFont typeface="Arial" panose="020B0604020202020204" pitchFamily="34" charset="0"/>
                        <a:buChar char="•"/>
                      </a:pPr>
                      <a:r>
                        <a:rPr lang="en-CA" sz="1000" dirty="0">
                          <a:effectLst/>
                        </a:rPr>
                        <a:t>Investment in additional training for maintenance persons on new components</a:t>
                      </a:r>
                      <a:endParaRPr lang="en-US" sz="1000" dirty="0">
                        <a:effectLst/>
                        <a:latin typeface="Calibri"/>
                      </a:endParaRPr>
                    </a:p>
                  </a:txBody>
                  <a:tcPr marL="59727" marR="59727"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50199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E7CFAA6-1DBB-43B0-BD82-2FB83CF4E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723" y="639763"/>
            <a:ext cx="2998270" cy="5492750"/>
          </a:xfrm>
        </p:spPr>
        <p:txBody>
          <a:bodyPr>
            <a:normAutofit/>
          </a:bodyPr>
          <a:lstStyle/>
          <a:p>
            <a:r>
              <a:rPr lang="en-US" sz="4400">
                <a:solidFill>
                  <a:srgbClr val="FFFFFF"/>
                </a:solidFill>
              </a:rPr>
              <a:t>Introduction and Outline</a:t>
            </a:r>
          </a:p>
        </p:txBody>
      </p:sp>
      <p:graphicFrame>
        <p:nvGraphicFramePr>
          <p:cNvPr id="7" name="Content Placeholder 2">
            <a:extLst>
              <a:ext uri="{FF2B5EF4-FFF2-40B4-BE49-F238E27FC236}">
                <a16:creationId xmlns:a16="http://schemas.microsoft.com/office/drawing/2014/main" id="{D176B4AF-FFB6-43F9-A1F0-45896083BA1E}"/>
              </a:ext>
            </a:extLst>
          </p:cNvPr>
          <p:cNvGraphicFramePr>
            <a:graphicFrameLocks noGrp="1"/>
          </p:cNvGraphicFramePr>
          <p:nvPr>
            <p:ph idx="1"/>
            <p:extLst>
              <p:ext uri="{D42A27DB-BD31-4B8C-83A1-F6EECF244321}">
                <p14:modId xmlns:p14="http://schemas.microsoft.com/office/powerpoint/2010/main" val="3876924238"/>
              </p:ext>
            </p:extLst>
          </p:nvPr>
        </p:nvGraphicFramePr>
        <p:xfrm>
          <a:off x="3966260" y="639763"/>
          <a:ext cx="4691043" cy="5492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7749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Policy…the tip of the iceberg!</a:t>
            </a:r>
          </a:p>
        </p:txBody>
      </p:sp>
      <p:graphicFrame>
        <p:nvGraphicFramePr>
          <p:cNvPr id="1029" name="Content Placeholder 2">
            <a:extLst>
              <a:ext uri="{FF2B5EF4-FFF2-40B4-BE49-F238E27FC236}">
                <a16:creationId xmlns:a16="http://schemas.microsoft.com/office/drawing/2014/main" id="{8FF1BE65-74E2-4166-8B0A-C89AD79CDC59}"/>
              </a:ext>
            </a:extLst>
          </p:cNvPr>
          <p:cNvGraphicFramePr>
            <a:graphicFrameLocks noGrp="1"/>
          </p:cNvGraphicFramePr>
          <p:nvPr>
            <p:ph idx="1"/>
            <p:extLst>
              <p:ext uri="{D42A27DB-BD31-4B8C-83A1-F6EECF244321}">
                <p14:modId xmlns:p14="http://schemas.microsoft.com/office/powerpoint/2010/main" val="1013344594"/>
              </p:ext>
            </p:extLst>
          </p:nvPr>
        </p:nvGraphicFramePr>
        <p:xfrm>
          <a:off x="507206" y="1993393"/>
          <a:ext cx="8065294" cy="3766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9156" y="532469"/>
            <a:ext cx="2663825" cy="142798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8400" y="4752166"/>
            <a:ext cx="317500" cy="38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580187" y="4662170"/>
            <a:ext cx="1620838" cy="600164"/>
          </a:xfrm>
          <a:prstGeom prst="rect">
            <a:avLst/>
          </a:prstGeom>
          <a:noFill/>
        </p:spPr>
        <p:txBody>
          <a:bodyPr wrap="square" rtlCol="0">
            <a:spAutoFit/>
          </a:bodyPr>
          <a:lstStyle/>
          <a:p>
            <a:r>
              <a:rPr lang="en-US" sz="1100" dirty="0"/>
              <a:t>Building envelope, space heating, water heating, appliances, lighting</a:t>
            </a:r>
          </a:p>
        </p:txBody>
      </p:sp>
    </p:spTree>
    <p:extLst>
      <p:ext uri="{BB962C8B-B14F-4D97-AF65-F5344CB8AC3E}">
        <p14:creationId xmlns:p14="http://schemas.microsoft.com/office/powerpoint/2010/main" val="2650125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E7CFAA6-1DBB-43B0-BD82-2FB83CF4E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723" y="639763"/>
            <a:ext cx="2998270" cy="5492750"/>
          </a:xfrm>
        </p:spPr>
        <p:txBody>
          <a:bodyPr>
            <a:normAutofit/>
          </a:bodyPr>
          <a:lstStyle/>
          <a:p>
            <a:r>
              <a:rPr lang="en-US">
                <a:solidFill>
                  <a:srgbClr val="FFFFFF"/>
                </a:solidFill>
              </a:rPr>
              <a:t>Involving the Community</a:t>
            </a:r>
          </a:p>
        </p:txBody>
      </p:sp>
      <p:graphicFrame>
        <p:nvGraphicFramePr>
          <p:cNvPr id="5" name="Content Placeholder 2">
            <a:extLst>
              <a:ext uri="{FF2B5EF4-FFF2-40B4-BE49-F238E27FC236}">
                <a16:creationId xmlns:a16="http://schemas.microsoft.com/office/drawing/2014/main" id="{09F44371-4FB4-4A7F-A872-FC6AE0584C3E}"/>
              </a:ext>
            </a:extLst>
          </p:cNvPr>
          <p:cNvGraphicFramePr>
            <a:graphicFrameLocks noGrp="1"/>
          </p:cNvGraphicFramePr>
          <p:nvPr>
            <p:ph idx="1"/>
            <p:extLst>
              <p:ext uri="{D42A27DB-BD31-4B8C-83A1-F6EECF244321}">
                <p14:modId xmlns:p14="http://schemas.microsoft.com/office/powerpoint/2010/main" val="2912872665"/>
              </p:ext>
            </p:extLst>
          </p:nvPr>
        </p:nvGraphicFramePr>
        <p:xfrm>
          <a:off x="3962400" y="531812"/>
          <a:ext cx="5125516" cy="5794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9712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12343" y="499533"/>
            <a:ext cx="4922045" cy="1658198"/>
          </a:xfrm>
        </p:spPr>
        <p:txBody>
          <a:bodyPr>
            <a:normAutofit/>
          </a:bodyPr>
          <a:lstStyle/>
          <a:p>
            <a:r>
              <a:rPr lang="en-US" dirty="0"/>
              <a:t>Questions and Discussion</a:t>
            </a:r>
          </a:p>
        </p:txBody>
      </p:sp>
      <p:pic>
        <p:nvPicPr>
          <p:cNvPr id="5" name="Picture 4" descr="Question mark on green pastel background">
            <a:extLst>
              <a:ext uri="{FF2B5EF4-FFF2-40B4-BE49-F238E27FC236}">
                <a16:creationId xmlns:a16="http://schemas.microsoft.com/office/drawing/2014/main" id="{2D3211FA-84E2-494D-97E7-84A4FFD8BF27}"/>
              </a:ext>
            </a:extLst>
          </p:cNvPr>
          <p:cNvPicPr>
            <a:picLocks noChangeAspect="1"/>
          </p:cNvPicPr>
          <p:nvPr/>
        </p:nvPicPr>
        <p:blipFill rotWithShape="1">
          <a:blip r:embed="rId3"/>
          <a:srcRect l="53291" r="13296" b="-2"/>
          <a:stretch/>
        </p:blipFill>
        <p:spPr>
          <a:xfrm>
            <a:off x="20" y="-6418"/>
            <a:ext cx="3058077" cy="6864418"/>
          </a:xfrm>
          <a:prstGeom prst="rect">
            <a:avLst/>
          </a:prstGeom>
        </p:spPr>
      </p:pic>
      <p:sp>
        <p:nvSpPr>
          <p:cNvPr id="3" name="Content Placeholder 2"/>
          <p:cNvSpPr>
            <a:spLocks noGrp="1"/>
          </p:cNvSpPr>
          <p:nvPr>
            <p:ph idx="1"/>
          </p:nvPr>
        </p:nvSpPr>
        <p:spPr>
          <a:xfrm>
            <a:off x="3526917" y="2011680"/>
            <a:ext cx="4821746" cy="3766185"/>
          </a:xfrm>
        </p:spPr>
        <p:txBody>
          <a:bodyPr>
            <a:normAutofit/>
          </a:bodyPr>
          <a:lstStyle/>
          <a:p>
            <a:r>
              <a:rPr lang="en-US" dirty="0"/>
              <a:t>&lt;insert community logo </a:t>
            </a:r>
            <a:r>
              <a:rPr lang="en-US"/>
              <a:t>and/or picture&gt;</a:t>
            </a:r>
          </a:p>
        </p:txBody>
      </p:sp>
    </p:spTree>
    <p:extLst>
      <p:ext uri="{BB962C8B-B14F-4D97-AF65-F5344CB8AC3E}">
        <p14:creationId xmlns:p14="http://schemas.microsoft.com/office/powerpoint/2010/main" val="201359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2918" y="499533"/>
            <a:ext cx="8079581" cy="1658198"/>
          </a:xfrm>
        </p:spPr>
        <p:txBody>
          <a:bodyPr>
            <a:normAutofit/>
          </a:bodyPr>
          <a:lstStyle/>
          <a:p>
            <a:r>
              <a:rPr lang="en-US"/>
              <a:t>Why it Matters</a:t>
            </a:r>
          </a:p>
        </p:txBody>
      </p:sp>
      <p:sp>
        <p:nvSpPr>
          <p:cNvPr id="3" name="Content Placeholder 2"/>
          <p:cNvSpPr>
            <a:spLocks noGrp="1"/>
          </p:cNvSpPr>
          <p:nvPr>
            <p:ph idx="1"/>
          </p:nvPr>
        </p:nvSpPr>
        <p:spPr>
          <a:xfrm>
            <a:off x="507492" y="2011680"/>
            <a:ext cx="5156708" cy="3766185"/>
          </a:xfrm>
        </p:spPr>
        <p:txBody>
          <a:bodyPr>
            <a:noAutofit/>
          </a:bodyPr>
          <a:lstStyle/>
          <a:p>
            <a:pPr marL="0" indent="0">
              <a:buNone/>
            </a:pPr>
            <a:r>
              <a:rPr lang="en-US" sz="1800" b="1" dirty="0"/>
              <a:t>How energy use impacts Council’s role:</a:t>
            </a:r>
          </a:p>
          <a:p>
            <a:pPr marL="0" indent="0">
              <a:buNone/>
            </a:pPr>
            <a:endParaRPr lang="en-US" sz="1800" b="1" dirty="0"/>
          </a:p>
          <a:p>
            <a:pPr marL="0" lvl="1" indent="0">
              <a:buNone/>
            </a:pPr>
            <a:r>
              <a:rPr lang="en-US" sz="1800" b="1" dirty="0"/>
              <a:t>- Budget</a:t>
            </a:r>
          </a:p>
          <a:p>
            <a:pPr marL="0" lvl="2" indent="0">
              <a:buNone/>
            </a:pPr>
            <a:r>
              <a:rPr lang="en-US" sz="1800" dirty="0"/>
              <a:t>   </a:t>
            </a:r>
            <a:r>
              <a:rPr lang="en-US" sz="1600" dirty="0"/>
              <a:t>- Lifespan of homes, maintenance costs</a:t>
            </a:r>
          </a:p>
          <a:p>
            <a:pPr marL="0" lvl="1" indent="0">
              <a:buNone/>
            </a:pPr>
            <a:r>
              <a:rPr lang="en-US" sz="1800" b="1" dirty="0"/>
              <a:t>- Physical and financial health of residents</a:t>
            </a:r>
          </a:p>
          <a:p>
            <a:pPr marL="0" lvl="1" indent="0">
              <a:buNone/>
            </a:pPr>
            <a:r>
              <a:rPr lang="en-US" sz="1800" b="1" dirty="0"/>
              <a:t>- Funding opportunities</a:t>
            </a:r>
          </a:p>
          <a:p>
            <a:pPr marL="0" lvl="2" indent="0">
              <a:buNone/>
            </a:pPr>
            <a:r>
              <a:rPr lang="en-US" sz="1800" dirty="0"/>
              <a:t>   - </a:t>
            </a:r>
            <a:r>
              <a:rPr lang="en-US" sz="1600" dirty="0"/>
              <a:t>Energy efficiency upgrades and education</a:t>
            </a:r>
          </a:p>
          <a:p>
            <a:pPr marL="0" lvl="1" indent="0">
              <a:buNone/>
            </a:pPr>
            <a:r>
              <a:rPr lang="en-US" sz="1800" b="1" dirty="0"/>
              <a:t>- Protect the land</a:t>
            </a:r>
          </a:p>
          <a:p>
            <a:pPr marL="0" lvl="1" indent="0">
              <a:buNone/>
            </a:pPr>
            <a:endParaRPr lang="en-US" sz="1400" dirty="0"/>
          </a:p>
          <a:p>
            <a:pPr marL="0" indent="0">
              <a:buNone/>
            </a:pPr>
            <a:r>
              <a:rPr lang="en-US" sz="1600" dirty="0"/>
              <a:t>Energy use is on the rise in BC, and our intent </a:t>
            </a:r>
          </a:p>
          <a:p>
            <a:pPr marL="0" indent="0">
              <a:buNone/>
            </a:pPr>
            <a:r>
              <a:rPr lang="en-US" sz="1600" dirty="0"/>
              <a:t>   is to decrease energy consumption to take</a:t>
            </a:r>
          </a:p>
          <a:p>
            <a:pPr marL="0" indent="0">
              <a:buNone/>
            </a:pPr>
            <a:r>
              <a:rPr lang="en-US" sz="1600" dirty="0"/>
              <a:t>   pressure off the system as a whole</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861" r="37346" b="-1"/>
          <a:stretch/>
        </p:blipFill>
        <p:spPr bwMode="auto">
          <a:xfrm>
            <a:off x="6019874" y="2076150"/>
            <a:ext cx="2537952" cy="344006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4050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General Energy Information</a:t>
            </a:r>
            <a:endParaRPr lang="en-US" dirty="0"/>
          </a:p>
        </p:txBody>
      </p:sp>
      <p:graphicFrame>
        <p:nvGraphicFramePr>
          <p:cNvPr id="6" name="Content Placeholder 2">
            <a:extLst>
              <a:ext uri="{FF2B5EF4-FFF2-40B4-BE49-F238E27FC236}">
                <a16:creationId xmlns:a16="http://schemas.microsoft.com/office/drawing/2014/main" id="{87D7004C-8AD0-4B6F-8E54-31307ED5E35D}"/>
              </a:ext>
            </a:extLst>
          </p:cNvPr>
          <p:cNvGraphicFramePr>
            <a:graphicFrameLocks noGrp="1"/>
          </p:cNvGraphicFramePr>
          <p:nvPr>
            <p:ph idx="1"/>
            <p:extLst>
              <p:ext uri="{D42A27DB-BD31-4B8C-83A1-F6EECF244321}">
                <p14:modId xmlns:p14="http://schemas.microsoft.com/office/powerpoint/2010/main" val="664925469"/>
              </p:ext>
            </p:extLst>
          </p:nvPr>
        </p:nvGraphicFramePr>
        <p:xfrm>
          <a:off x="507206" y="1993393"/>
          <a:ext cx="8065294" cy="3766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7065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E7CFAA6-1DBB-43B0-BD82-2FB83CF4E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723" y="639763"/>
            <a:ext cx="2998270" cy="5492750"/>
          </a:xfrm>
        </p:spPr>
        <p:txBody>
          <a:bodyPr>
            <a:normAutofit/>
          </a:bodyPr>
          <a:lstStyle/>
          <a:p>
            <a:r>
              <a:rPr lang="en-US" sz="4400">
                <a:solidFill>
                  <a:srgbClr val="FFFFFF"/>
                </a:solidFill>
              </a:rPr>
              <a:t>&lt;Insert community&gt; -specific Energy Information</a:t>
            </a:r>
          </a:p>
        </p:txBody>
      </p:sp>
      <p:graphicFrame>
        <p:nvGraphicFramePr>
          <p:cNvPr id="13" name="Content Placeholder 2">
            <a:extLst>
              <a:ext uri="{FF2B5EF4-FFF2-40B4-BE49-F238E27FC236}">
                <a16:creationId xmlns:a16="http://schemas.microsoft.com/office/drawing/2014/main" id="{234C97B7-D8AE-4EA3-A904-06E62D6EE3A5}"/>
              </a:ext>
            </a:extLst>
          </p:cNvPr>
          <p:cNvGraphicFramePr>
            <a:graphicFrameLocks noGrp="1"/>
          </p:cNvGraphicFramePr>
          <p:nvPr>
            <p:ph idx="1"/>
            <p:extLst>
              <p:ext uri="{D42A27DB-BD31-4B8C-83A1-F6EECF244321}">
                <p14:modId xmlns:p14="http://schemas.microsoft.com/office/powerpoint/2010/main" val="3237359636"/>
              </p:ext>
            </p:extLst>
          </p:nvPr>
        </p:nvGraphicFramePr>
        <p:xfrm>
          <a:off x="3966260" y="639763"/>
          <a:ext cx="4691043" cy="5492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1989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3536"/>
            <a:ext cx="8534400" cy="1143000"/>
          </a:xfrm>
        </p:spPr>
        <p:txBody>
          <a:bodyPr>
            <a:noAutofit/>
          </a:bodyPr>
          <a:lstStyle/>
          <a:p>
            <a:r>
              <a:rPr lang="en-US" sz="2600" dirty="0"/>
              <a:t>Where are your energy dollars going? </a:t>
            </a:r>
            <a:br>
              <a:rPr lang="en-US" sz="2600" dirty="0"/>
            </a:br>
            <a:r>
              <a:rPr lang="en-US" sz="2600" dirty="0"/>
              <a:t>A Breakdown of Average Canadian Home Energy Use </a:t>
            </a:r>
          </a:p>
        </p:txBody>
      </p:sp>
      <p:pic>
        <p:nvPicPr>
          <p:cNvPr id="4098" name="Picture 2"/>
          <p:cNvPicPr>
            <a:picLocks noGrp="1" noChangeAspect="1" noChangeArrowheads="1"/>
          </p:cNvPicPr>
          <p:nvPr>
            <p:ph idx="1"/>
          </p:nvPr>
        </p:nvPicPr>
        <p:blipFill rotWithShape="1">
          <a:blip r:embed="rId3">
            <a:extLst>
              <a:ext uri="{BEBA8EAE-BF5A-486C-A8C5-ECC9F3942E4B}">
                <a14:imgProps xmlns:a14="http://schemas.microsoft.com/office/drawing/2010/main">
                  <a14:imgLayer r:embed="rId4">
                    <a14:imgEffect>
                      <a14:backgroundRemoval t="24405" b="65476" l="11667" r="100000">
                        <a14:backgroundMark x1="13667" y1="7738" x2="13667" y2="7738"/>
                        <a14:backgroundMark x1="16333" y1="18452" x2="16333" y2="18452"/>
                        <a14:backgroundMark x1="12667" y1="26786" x2="12667" y2="26786"/>
                      </a14:backgroundRemoval>
                    </a14:imgEffect>
                  </a14:imgLayer>
                </a14:imgProps>
              </a:ext>
              <a:ext uri="{28A0092B-C50C-407E-A947-70E740481C1C}">
                <a14:useLocalDpi xmlns:a14="http://schemas.microsoft.com/office/drawing/2010/main" val="0"/>
              </a:ext>
            </a:extLst>
          </a:blip>
          <a:stretch/>
        </p:blipFill>
        <p:spPr bwMode="auto">
          <a:xfrm>
            <a:off x="5819376" y="3011047"/>
            <a:ext cx="2857899" cy="1600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Chart 5"/>
          <p:cNvGraphicFramePr>
            <a:graphicFrameLocks/>
          </p:cNvGraphicFramePr>
          <p:nvPr>
            <p:extLst>
              <p:ext uri="{D42A27DB-BD31-4B8C-83A1-F6EECF244321}">
                <p14:modId xmlns:p14="http://schemas.microsoft.com/office/powerpoint/2010/main" val="1545947772"/>
              </p:ext>
            </p:extLst>
          </p:nvPr>
        </p:nvGraphicFramePr>
        <p:xfrm>
          <a:off x="914399" y="2419401"/>
          <a:ext cx="7086599" cy="4167188"/>
        </p:xfrm>
        <a:graphic>
          <a:graphicData uri="http://schemas.openxmlformats.org/drawingml/2006/chart">
            <c:chart xmlns:c="http://schemas.openxmlformats.org/drawingml/2006/chart" xmlns:r="http://schemas.openxmlformats.org/officeDocument/2006/relationships" r:id="rId5"/>
          </a:graphicData>
        </a:graphic>
      </p:graphicFrame>
      <p:pic>
        <p:nvPicPr>
          <p:cNvPr id="4101" name="Picture 5"/>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4563" b="94677" l="6283" r="94241">
                        <a14:backgroundMark x1="3141" y1="27757" x2="3141" y2="27757"/>
                        <a14:backgroundMark x1="92147" y1="88213" x2="92147" y2="88213"/>
                      </a14:backgroundRemoval>
                    </a14:imgEffect>
                  </a14:imgLayer>
                </a14:imgProps>
              </a:ext>
              <a:ext uri="{28A0092B-C50C-407E-A947-70E740481C1C}">
                <a14:useLocalDpi xmlns:a14="http://schemas.microsoft.com/office/drawing/2010/main" val="0"/>
              </a:ext>
            </a:extLst>
          </a:blip>
          <a:srcRect/>
          <a:stretch>
            <a:fillRect/>
          </a:stretch>
        </p:blipFill>
        <p:spPr bwMode="auto">
          <a:xfrm>
            <a:off x="2470432" y="1866571"/>
            <a:ext cx="640075" cy="881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4889" b="95556" l="9778" r="89778">
                        <a14:backgroundMark x1="5778" y1="39111" x2="5778" y2="39111"/>
                        <a14:backgroundMark x1="20444" y1="51111" x2="20444" y2="51111"/>
                      </a14:backgroundRemoval>
                    </a14:imgEffect>
                  </a14:imgLayer>
                </a14:imgProps>
              </a:ext>
              <a:ext uri="{28A0092B-C50C-407E-A947-70E740481C1C}">
                <a14:useLocalDpi xmlns:a14="http://schemas.microsoft.com/office/drawing/2010/main" val="0"/>
              </a:ext>
            </a:extLst>
          </a:blip>
          <a:srcRect/>
          <a:stretch>
            <a:fillRect/>
          </a:stretch>
        </p:blipFill>
        <p:spPr bwMode="auto">
          <a:xfrm>
            <a:off x="1143001" y="2419401"/>
            <a:ext cx="685799" cy="685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6" name="Picture 10"/>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935" b="90654" l="5333" r="96000">
                        <a14:backgroundMark x1="28000" y1="97196" x2="28000" y2="97196"/>
                      </a14:backgroundRemoval>
                    </a14:imgEffect>
                    <a14:imgEffect>
                      <a14:saturation sat="66000"/>
                    </a14:imgEffect>
                  </a14:imgLayer>
                </a14:imgProps>
              </a:ext>
              <a:ext uri="{28A0092B-C50C-407E-A947-70E740481C1C}">
                <a14:useLocalDpi xmlns:a14="http://schemas.microsoft.com/office/drawing/2010/main" val="0"/>
              </a:ext>
            </a:extLst>
          </a:blip>
          <a:srcRect r="50000" b="12281"/>
          <a:stretch/>
        </p:blipFill>
        <p:spPr bwMode="auto">
          <a:xfrm>
            <a:off x="1676400" y="4876800"/>
            <a:ext cx="511464" cy="64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7" name="Picture 11"/>
          <p:cNvPicPr>
            <a:picLocks noChangeAspect="1" noChangeArrowheads="1"/>
          </p:cNvPicPr>
          <p:nvPr/>
        </p:nvPicPr>
        <p:blipFill rotWithShape="1">
          <a:blip r:embed="rId12">
            <a:extLst>
              <a:ext uri="{BEBA8EAE-BF5A-486C-A8C5-ECC9F3942E4B}">
                <a14:imgProps xmlns:a14="http://schemas.microsoft.com/office/drawing/2010/main">
                  <a14:imgLayer r:embed="rId11">
                    <a14:imgEffect>
                      <a14:backgroundRemoval t="935" b="86916" l="52667" r="94667"/>
                    </a14:imgEffect>
                    <a14:imgEffect>
                      <a14:saturation sat="66000"/>
                    </a14:imgEffect>
                  </a14:imgLayer>
                </a14:imgProps>
              </a:ext>
              <a:ext uri="{28A0092B-C50C-407E-A947-70E740481C1C}">
                <a14:useLocalDpi xmlns:a14="http://schemas.microsoft.com/office/drawing/2010/main" val="0"/>
              </a:ext>
            </a:extLst>
          </a:blip>
          <a:srcRect l="50000" b="11622"/>
          <a:stretch/>
        </p:blipFill>
        <p:spPr bwMode="auto">
          <a:xfrm>
            <a:off x="1828800" y="4995729"/>
            <a:ext cx="507655" cy="64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181600" y="1600200"/>
            <a:ext cx="3429000" cy="646331"/>
          </a:xfrm>
          <a:prstGeom prst="rect">
            <a:avLst/>
          </a:prstGeom>
          <a:noFill/>
        </p:spPr>
        <p:txBody>
          <a:bodyPr wrap="square" rtlCol="0">
            <a:spAutoFit/>
          </a:bodyPr>
          <a:lstStyle/>
          <a:p>
            <a:r>
              <a:rPr lang="en-US" dirty="0"/>
              <a:t>When Total Energy Bill is $2,000 a year</a:t>
            </a:r>
          </a:p>
        </p:txBody>
      </p:sp>
    </p:spTree>
    <p:extLst>
      <p:ext uri="{BB962C8B-B14F-4D97-AF65-F5344CB8AC3E}">
        <p14:creationId xmlns:p14="http://schemas.microsoft.com/office/powerpoint/2010/main" val="37045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First Nation Energy Use and Cost can be Double* </a:t>
            </a:r>
          </a:p>
        </p:txBody>
      </p:sp>
      <p:pic>
        <p:nvPicPr>
          <p:cNvPr id="4098" name="Picture 2"/>
          <p:cNvPicPr>
            <a:picLocks noGrp="1" noChangeAspect="1" noChangeArrowheads="1"/>
          </p:cNvPicPr>
          <p:nvPr>
            <p:ph idx="1"/>
          </p:nvPr>
        </p:nvPicPr>
        <p:blipFill rotWithShape="1">
          <a:blip r:embed="rId3">
            <a:extLst>
              <a:ext uri="{BEBA8EAE-BF5A-486C-A8C5-ECC9F3942E4B}">
                <a14:imgProps xmlns:a14="http://schemas.microsoft.com/office/drawing/2010/main">
                  <a14:imgLayer r:embed="rId4">
                    <a14:imgEffect>
                      <a14:backgroundRemoval t="24405" b="65476" l="11667" r="100000">
                        <a14:backgroundMark x1="13667" y1="7738" x2="13667" y2="7738"/>
                        <a14:backgroundMark x1="16333" y1="18452" x2="16333" y2="18452"/>
                        <a14:backgroundMark x1="12667" y1="26786" x2="12667" y2="26786"/>
                      </a14:backgroundRemoval>
                    </a14:imgEffect>
                  </a14:imgLayer>
                </a14:imgProps>
              </a:ext>
              <a:ext uri="{28A0092B-C50C-407E-A947-70E740481C1C}">
                <a14:useLocalDpi xmlns:a14="http://schemas.microsoft.com/office/drawing/2010/main" val="0"/>
              </a:ext>
            </a:extLst>
          </a:blip>
          <a:stretch/>
        </p:blipFill>
        <p:spPr bwMode="auto">
          <a:xfrm>
            <a:off x="5836280" y="2909418"/>
            <a:ext cx="2857899" cy="1600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0" name="Chart 9"/>
          <p:cNvGraphicFramePr>
            <a:graphicFrameLocks/>
          </p:cNvGraphicFramePr>
          <p:nvPr>
            <p:extLst>
              <p:ext uri="{D42A27DB-BD31-4B8C-83A1-F6EECF244321}">
                <p14:modId xmlns:p14="http://schemas.microsoft.com/office/powerpoint/2010/main" val="3149241793"/>
              </p:ext>
            </p:extLst>
          </p:nvPr>
        </p:nvGraphicFramePr>
        <p:xfrm>
          <a:off x="502444" y="2515176"/>
          <a:ext cx="8244359" cy="3887788"/>
        </p:xfrm>
        <a:graphic>
          <a:graphicData uri="http://schemas.openxmlformats.org/drawingml/2006/chart">
            <c:chart xmlns:c="http://schemas.openxmlformats.org/drawingml/2006/chart" xmlns:r="http://schemas.openxmlformats.org/officeDocument/2006/relationships" r:id="rId5"/>
          </a:graphicData>
        </a:graphic>
      </p:graphicFrame>
      <p:pic>
        <p:nvPicPr>
          <p:cNvPr id="4101" name="Picture 5"/>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4563" b="94677" l="6283" r="94241">
                        <a14:backgroundMark x1="3141" y1="27757" x2="3141" y2="27757"/>
                        <a14:backgroundMark x1="92147" y1="88213" x2="92147" y2="88213"/>
                      </a14:backgroundRemoval>
                    </a14:imgEffect>
                  </a14:imgLayer>
                </a14:imgProps>
              </a:ext>
              <a:ext uri="{28A0092B-C50C-407E-A947-70E740481C1C}">
                <a14:useLocalDpi xmlns:a14="http://schemas.microsoft.com/office/drawing/2010/main" val="0"/>
              </a:ext>
            </a:extLst>
          </a:blip>
          <a:srcRect/>
          <a:stretch>
            <a:fillRect/>
          </a:stretch>
        </p:blipFill>
        <p:spPr bwMode="auto">
          <a:xfrm>
            <a:off x="2772606" y="2073285"/>
            <a:ext cx="640075" cy="881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4889" b="95556" l="9778" r="89778">
                        <a14:backgroundMark x1="5778" y1="39111" x2="5778" y2="39111"/>
                        <a14:backgroundMark x1="20444" y1="51111" x2="20444" y2="51111"/>
                      </a14:backgroundRemoval>
                    </a14:imgEffect>
                  </a14:imgLayer>
                </a14:imgProps>
              </a:ext>
              <a:ext uri="{28A0092B-C50C-407E-A947-70E740481C1C}">
                <a14:useLocalDpi xmlns:a14="http://schemas.microsoft.com/office/drawing/2010/main" val="0"/>
              </a:ext>
            </a:extLst>
          </a:blip>
          <a:srcRect/>
          <a:stretch>
            <a:fillRect/>
          </a:stretch>
        </p:blipFill>
        <p:spPr bwMode="auto">
          <a:xfrm>
            <a:off x="1273076" y="2592697"/>
            <a:ext cx="685799" cy="685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1703143" y="4876800"/>
            <a:ext cx="763387" cy="792480"/>
            <a:chOff x="1703143" y="4876800"/>
            <a:chExt cx="763387" cy="792480"/>
          </a:xfrm>
        </p:grpSpPr>
        <p:pic>
          <p:nvPicPr>
            <p:cNvPr id="4106" name="Picture 10"/>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935" b="90654" l="5333" r="96000">
                          <a14:backgroundMark x1="28000" y1="97196" x2="28000" y2="97196"/>
                        </a14:backgroundRemoval>
                      </a14:imgEffect>
                      <a14:imgEffect>
                        <a14:saturation sat="66000"/>
                      </a14:imgEffect>
                    </a14:imgLayer>
                  </a14:imgProps>
                </a:ext>
                <a:ext uri="{28A0092B-C50C-407E-A947-70E740481C1C}">
                  <a14:useLocalDpi xmlns:a14="http://schemas.microsoft.com/office/drawing/2010/main" val="0"/>
                </a:ext>
              </a:extLst>
            </a:blip>
            <a:srcRect r="50000" b="12281"/>
            <a:stretch/>
          </p:blipFill>
          <p:spPr bwMode="auto">
            <a:xfrm>
              <a:off x="1703143" y="4876800"/>
              <a:ext cx="511464" cy="64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7" name="Picture 11"/>
            <p:cNvPicPr>
              <a:picLocks noChangeAspect="1" noChangeArrowheads="1"/>
            </p:cNvPicPr>
            <p:nvPr/>
          </p:nvPicPr>
          <p:blipFill rotWithShape="1">
            <a:blip r:embed="rId12">
              <a:extLst>
                <a:ext uri="{BEBA8EAE-BF5A-486C-A8C5-ECC9F3942E4B}">
                  <a14:imgProps xmlns:a14="http://schemas.microsoft.com/office/drawing/2010/main">
                    <a14:imgLayer r:embed="rId11">
                      <a14:imgEffect>
                        <a14:backgroundRemoval t="935" b="86916" l="52667" r="94667"/>
                      </a14:imgEffect>
                      <a14:imgEffect>
                        <a14:saturation sat="66000"/>
                      </a14:imgEffect>
                    </a14:imgLayer>
                  </a14:imgProps>
                </a:ext>
                <a:ext uri="{28A0092B-C50C-407E-A947-70E740481C1C}">
                  <a14:useLocalDpi xmlns:a14="http://schemas.microsoft.com/office/drawing/2010/main" val="0"/>
                </a:ext>
              </a:extLst>
            </a:blip>
            <a:srcRect l="50000" b="11622"/>
            <a:stretch/>
          </p:blipFill>
          <p:spPr bwMode="auto">
            <a:xfrm>
              <a:off x="1958875" y="5029200"/>
              <a:ext cx="507655" cy="64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TextBox 2"/>
          <p:cNvSpPr txBox="1"/>
          <p:nvPr/>
        </p:nvSpPr>
        <p:spPr>
          <a:xfrm>
            <a:off x="168700" y="6400800"/>
            <a:ext cx="4860500" cy="276999"/>
          </a:xfrm>
          <a:prstGeom prst="rect">
            <a:avLst/>
          </a:prstGeom>
          <a:noFill/>
        </p:spPr>
        <p:txBody>
          <a:bodyPr wrap="square" rtlCol="0">
            <a:spAutoFit/>
          </a:bodyPr>
          <a:lstStyle/>
          <a:p>
            <a:r>
              <a:rPr lang="en-US" sz="1200" dirty="0"/>
              <a:t>*No statistical data available – based on anecdotal  experience</a:t>
            </a:r>
          </a:p>
        </p:txBody>
      </p:sp>
      <p:sp>
        <p:nvSpPr>
          <p:cNvPr id="12" name="TextBox 11"/>
          <p:cNvSpPr txBox="1"/>
          <p:nvPr/>
        </p:nvSpPr>
        <p:spPr>
          <a:xfrm>
            <a:off x="5334000" y="1752600"/>
            <a:ext cx="3429000" cy="646331"/>
          </a:xfrm>
          <a:prstGeom prst="rect">
            <a:avLst/>
          </a:prstGeom>
          <a:noFill/>
        </p:spPr>
        <p:txBody>
          <a:bodyPr wrap="square" rtlCol="0">
            <a:spAutoFit/>
          </a:bodyPr>
          <a:lstStyle/>
          <a:p>
            <a:r>
              <a:rPr lang="en-US" dirty="0"/>
              <a:t>When Total Energy Bill is $4,000 a year</a:t>
            </a:r>
          </a:p>
        </p:txBody>
      </p:sp>
    </p:spTree>
    <p:extLst>
      <p:ext uri="{BB962C8B-B14F-4D97-AF65-F5344CB8AC3E}">
        <p14:creationId xmlns:p14="http://schemas.microsoft.com/office/powerpoint/2010/main" val="745582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Understanding Your Energy Bill</a:t>
            </a:r>
          </a:p>
        </p:txBody>
      </p:sp>
      <p:pic>
        <p:nvPicPr>
          <p:cNvPr id="1027" name="Picture 3"/>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2922" t="1242" r="5767" b="31705"/>
          <a:stretch/>
        </p:blipFill>
        <p:spPr bwMode="auto">
          <a:xfrm>
            <a:off x="228600" y="1981200"/>
            <a:ext cx="3816439" cy="4133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654" t="2464" r="1761" b="32206"/>
          <a:stretch/>
        </p:blipFill>
        <p:spPr bwMode="auto">
          <a:xfrm>
            <a:off x="4495800" y="1995786"/>
            <a:ext cx="4421050" cy="407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ight Arrow 10"/>
          <p:cNvSpPr/>
          <p:nvPr/>
        </p:nvSpPr>
        <p:spPr>
          <a:xfrm rot="8820000">
            <a:off x="8166479" y="3271767"/>
            <a:ext cx="609600" cy="228600"/>
          </a:xfrm>
          <a:prstGeom prst="rightArrow">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flipH="1">
            <a:off x="3886200" y="4259580"/>
            <a:ext cx="457200" cy="228600"/>
          </a:xfrm>
          <a:prstGeom prst="rightArrow">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980000" flipH="1">
            <a:off x="927480" y="3891034"/>
            <a:ext cx="609600" cy="228600"/>
          </a:xfrm>
          <a:prstGeom prst="rightArrow">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9620000">
            <a:off x="6069624" y="4143712"/>
            <a:ext cx="609600" cy="228600"/>
          </a:xfrm>
          <a:prstGeom prst="rightArrow">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1815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yHydro_Save_energy_time_and_money.avi">
            <a:hlinkClick r:id="" action="ppaction://media"/>
          </p:cNvPr>
          <p:cNvPicPr>
            <a:picLocks noGrp="1" noChangeAspect="1"/>
          </p:cNvPicPr>
          <p:nvPr>
            <p:ph idx="4294967295"/>
            <a:videoFile r:link="rId2"/>
            <p:extLst>
              <p:ext uri="{DAA4B4D4-6D71-4841-9C94-3DE7FCFB9230}">
                <p14:media xmlns:p14="http://schemas.microsoft.com/office/powerpoint/2010/main" r:embed="rId1"/>
              </p:ext>
            </p:extLst>
          </p:nvPr>
        </p:nvPicPr>
        <p:blipFill>
          <a:blip r:embed="rId5"/>
          <a:stretch>
            <a:fillRect/>
          </a:stretch>
        </p:blipFill>
        <p:spPr>
          <a:xfrm>
            <a:off x="433388" y="990600"/>
            <a:ext cx="8710612" cy="4895850"/>
          </a:xfrm>
        </p:spPr>
      </p:pic>
    </p:spTree>
    <p:extLst>
      <p:ext uri="{BB962C8B-B14F-4D97-AF65-F5344CB8AC3E}">
        <p14:creationId xmlns:p14="http://schemas.microsoft.com/office/powerpoint/2010/main" val="653081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par>
                          <p:cTn id="7" fill="hold">
                            <p:stCondLst>
                              <p:cond delay="0"/>
                            </p:stCondLst>
                            <p:childTnLst>
                              <p:par>
                                <p:cTn id="8" presetID="1" presetClass="exit" presetSubtype="0" fill="hold" nodeType="afterEffect">
                                  <p:stCondLst>
                                    <p:cond delay="0"/>
                                  </p:stCondLst>
                                  <p:childTnLst>
                                    <p:set>
                                      <p:cBhvr>
                                        <p:cTn id="9" dur="1" fill="hold">
                                          <p:stCondLst>
                                            <p:cond delay="0"/>
                                          </p:stCondLst>
                                        </p:cTn>
                                        <p:tgtEl>
                                          <p:spTgt spid="8"/>
                                        </p:tgtEl>
                                        <p:attrNameLst>
                                          <p:attrName>style.visibility</p:attrName>
                                        </p:attrNameLst>
                                      </p:cBhvr>
                                      <p:to>
                                        <p:strVal val="hidden"/>
                                      </p:to>
                                    </p:set>
                                    <p:cmd type="call" cmd="stop">
                                      <p:cBhvr>
                                        <p:cTn id="10" dur="1">
                                          <p:stCondLst>
                                            <p:cond delay="0"/>
                                          </p:stCondLst>
                                        </p:cTn>
                                        <p:tgtEl>
                                          <p:spTgt spid="8"/>
                                        </p:tgtEl>
                                      </p:cBhvr>
                                    </p:cmd>
                                  </p:childTnLst>
                                </p:cTn>
                              </p:par>
                            </p:childTnLst>
                          </p:cTn>
                        </p:par>
                      </p:childTnLst>
                    </p:cTn>
                  </p:par>
                </p:childTnLst>
              </p:cTn>
              <p:nextCondLst>
                <p:cond evt="onClick" delay="0">
                  <p:tgtEl>
                    <p:spTgt spid="8"/>
                  </p:tgtEl>
                </p:cond>
              </p:nextCondLst>
            </p:seq>
            <p:video>
              <p:cMediaNode vol="80000">
                <p:cTn id="11" fill="hold" display="0">
                  <p:stCondLst>
                    <p:cond delay="indefinite"/>
                  </p:stCondLst>
                </p:cTn>
                <p:tgtEl>
                  <p:spTgt spid="8"/>
                </p:tgtEl>
              </p:cMediaNode>
            </p:video>
          </p:childTnLst>
        </p:cTn>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8638042467C04A87F7A57BB73C1244" ma:contentTypeVersion="15" ma:contentTypeDescription="Create a new document." ma:contentTypeScope="" ma:versionID="d7718b07994758f6f01a8bf66a17cec1">
  <xsd:schema xmlns:xsd="http://www.w3.org/2001/XMLSchema" xmlns:xs="http://www.w3.org/2001/XMLSchema" xmlns:p="http://schemas.microsoft.com/office/2006/metadata/properties" xmlns:ns2="e4387047-c664-4068-9d35-5f574168f8c4" xmlns:ns3="e82c44e3-87e0-415d-9c3e-ed463667b996" targetNamespace="http://schemas.microsoft.com/office/2006/metadata/properties" ma:root="true" ma:fieldsID="9f1a23c346b51e3bc5788147b10d424c" ns2:_="" ns3:_="">
    <xsd:import namespace="e4387047-c664-4068-9d35-5f574168f8c4"/>
    <xsd:import namespace="e82c44e3-87e0-415d-9c3e-ed463667b996"/>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387047-c664-4068-9d35-5f574168f8c4"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8a90587f-ec47-45b6-b9e0-191401a88013"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2c44e3-87e0-415d-9c3e-ed463667b996"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c8ea3cf4-b268-43be-a4e6-1397875011ff}" ma:internalName="TaxCatchAll" ma:showField="CatchAllData" ma:web="e82c44e3-87e0-415d-9c3e-ed463667b996">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82c44e3-87e0-415d-9c3e-ed463667b996" xsi:nil="true"/>
    <lcf76f155ced4ddcb4097134ff3c332f xmlns="e4387047-c664-4068-9d35-5f574168f8c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61E1AC2-AC3D-4FC6-ADA5-71D9A3FAB816}"/>
</file>

<file path=customXml/itemProps2.xml><?xml version="1.0" encoding="utf-8"?>
<ds:datastoreItem xmlns:ds="http://schemas.openxmlformats.org/officeDocument/2006/customXml" ds:itemID="{E838811B-D33E-4E3C-B323-18310A2268E3}"/>
</file>

<file path=customXml/itemProps3.xml><?xml version="1.0" encoding="utf-8"?>
<ds:datastoreItem xmlns:ds="http://schemas.openxmlformats.org/officeDocument/2006/customXml" ds:itemID="{1919DBED-4CE1-4F2B-A54F-D586B66FEB22}"/>
</file>

<file path=docProps/app.xml><?xml version="1.0" encoding="utf-8"?>
<Properties xmlns="http://schemas.openxmlformats.org/officeDocument/2006/extended-properties" xmlns:vt="http://schemas.openxmlformats.org/officeDocument/2006/docPropsVTypes">
  <Template>TM03457491[[fn=Metropolitan]]</Template>
  <TotalTime>5579</TotalTime>
  <Words>3149</Words>
  <Application>Microsoft Office PowerPoint</Application>
  <PresentationFormat>On-screen Show (4:3)</PresentationFormat>
  <Paragraphs>331</Paragraphs>
  <Slides>22</Slides>
  <Notes>22</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Metropolitan</vt:lpstr>
      <vt:lpstr>Energy Efficiency in &lt;insert community&gt;</vt:lpstr>
      <vt:lpstr>Introduction and Outline</vt:lpstr>
      <vt:lpstr>Why it Matters</vt:lpstr>
      <vt:lpstr>General Energy Information</vt:lpstr>
      <vt:lpstr>&lt;Insert community&gt; -specific Energy Information</vt:lpstr>
      <vt:lpstr>Where are your energy dollars going?  A Breakdown of Average Canadian Home Energy Use </vt:lpstr>
      <vt:lpstr>First Nation Energy Use and Cost can be Double* </vt:lpstr>
      <vt:lpstr>Understanding Your Energy Bill</vt:lpstr>
      <vt:lpstr>PowerPoint Presentation</vt:lpstr>
      <vt:lpstr>Using My Hydro</vt:lpstr>
      <vt:lpstr>Factors Affecting Energy Efficiency</vt:lpstr>
      <vt:lpstr>Home Structure and Components </vt:lpstr>
      <vt:lpstr>Benefits of Energy Efficient Practices</vt:lpstr>
      <vt:lpstr>Energy Efficiency &amp; Health</vt:lpstr>
      <vt:lpstr>Business Case for Energy Efficiency Practices in &lt;insert community&gt;  </vt:lpstr>
      <vt:lpstr>Energy Efficiency  Policies and Procedures</vt:lpstr>
      <vt:lpstr>Energy Efficiency  Policies and Procedures</vt:lpstr>
      <vt:lpstr>Energy Efficiency Policy Self Assessment Tool</vt:lpstr>
      <vt:lpstr>New Construction Standards Options</vt:lpstr>
      <vt:lpstr>Policy…the tip of the iceberg!</vt:lpstr>
      <vt:lpstr>Involving the Community</vt:lpstr>
      <vt:lpstr>Questions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dc:title>
  <dc:creator>Administrator</dc:creator>
  <cp:lastModifiedBy>Tom Welfare</cp:lastModifiedBy>
  <cp:revision>180</cp:revision>
  <dcterms:created xsi:type="dcterms:W3CDTF">2015-01-14T21:30:25Z</dcterms:created>
  <dcterms:modified xsi:type="dcterms:W3CDTF">2021-03-09T00:27:56Z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0x0101008F8638042467C04A87F7A57BB73C1244</vt:lpwstr>
  </property>
</Properties>
</file>