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layout4.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iagrams/quickStyle4.xml" ContentType="application/vnd.openxmlformats-officedocument.drawingml.diagramStyle+xml"/>
  <Override PartName="/ppt/charts/chart2.xml" ContentType="application/vnd.openxmlformats-officedocument.drawingml.chart+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56" r:id="rId2"/>
    <p:sldId id="257" r:id="rId3"/>
    <p:sldId id="278" r:id="rId4"/>
    <p:sldId id="259" r:id="rId5"/>
    <p:sldId id="283" r:id="rId6"/>
    <p:sldId id="295" r:id="rId7"/>
    <p:sldId id="294" r:id="rId8"/>
    <p:sldId id="310" r:id="rId9"/>
    <p:sldId id="319" r:id="rId10"/>
    <p:sldId id="320" r:id="rId11"/>
    <p:sldId id="321" r:id="rId12"/>
    <p:sldId id="292" r:id="rId13"/>
    <p:sldId id="323" r:id="rId14"/>
    <p:sldId id="329" r:id="rId15"/>
    <p:sldId id="330" r:id="rId16"/>
    <p:sldId id="331" r:id="rId17"/>
    <p:sldId id="332" r:id="rId18"/>
    <p:sldId id="333" r:id="rId19"/>
    <p:sldId id="334" r:id="rId20"/>
    <p:sldId id="327" r:id="rId21"/>
    <p:sldId id="328" r:id="rId22"/>
    <p:sldId id="302" r:id="rId23"/>
    <p:sldId id="298" r:id="rId24"/>
    <p:sldId id="303" r:id="rId25"/>
    <p:sldId id="307" r:id="rId26"/>
    <p:sldId id="335" r:id="rId27"/>
    <p:sldId id="337" r:id="rId28"/>
    <p:sldId id="336" r:id="rId29"/>
    <p:sldId id="26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D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39" autoAdjust="0"/>
  </p:normalViewPr>
  <p:slideViewPr>
    <p:cSldViewPr>
      <p:cViewPr varScale="1">
        <p:scale>
          <a:sx n="78" d="100"/>
          <a:sy n="78" d="100"/>
        </p:scale>
        <p:origin x="874"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80" d="100"/>
          <a:sy n="80" d="100"/>
        </p:scale>
        <p:origin x="-696" y="-1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120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Sheet1!$A$4:$A$8</c:f>
              <c:strCache>
                <c:ptCount val="5"/>
                <c:pt idx="0">
                  <c:v>Space Heating</c:v>
                </c:pt>
                <c:pt idx="1">
                  <c:v>Water Heating</c:v>
                </c:pt>
                <c:pt idx="2">
                  <c:v>Appliances</c:v>
                </c:pt>
                <c:pt idx="3">
                  <c:v>Lighting</c:v>
                </c:pt>
                <c:pt idx="4">
                  <c:v>Space Cooling</c:v>
                </c:pt>
              </c:strCache>
            </c:strRef>
          </c:cat>
          <c:val>
            <c:numRef>
              <c:f>Sheet1!$B$4:$B$8</c:f>
              <c:numCache>
                <c:formatCode>"$"#,##0</c:formatCode>
                <c:ptCount val="5"/>
                <c:pt idx="0">
                  <c:v>1200</c:v>
                </c:pt>
                <c:pt idx="1">
                  <c:v>360</c:v>
                </c:pt>
                <c:pt idx="2">
                  <c:v>280</c:v>
                </c:pt>
                <c:pt idx="3">
                  <c:v>100</c:v>
                </c:pt>
                <c:pt idx="4">
                  <c:v>60</c:v>
                </c:pt>
              </c:numCache>
            </c:numRef>
          </c:val>
          <c:extLst>
            <c:ext xmlns:c16="http://schemas.microsoft.com/office/drawing/2014/chart" uri="{C3380CC4-5D6E-409C-BE32-E72D297353CC}">
              <c16:uniqueId val="{00000000-2EAC-4C1C-874A-47D20C69A3BD}"/>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
          <c:dLbls>
            <c:spPr>
              <a:noFill/>
              <a:ln>
                <a:noFill/>
              </a:ln>
              <a:effectLst/>
            </c:spPr>
            <c:txPr>
              <a:bodyPr/>
              <a:lstStyle/>
              <a:p>
                <a:pPr>
                  <a:defRPr sz="120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'[Chart in Microsoft Office PowerPoint]Sheet1'!$A$4:$A$8</c:f>
              <c:strCache>
                <c:ptCount val="5"/>
                <c:pt idx="0">
                  <c:v>Space Heating</c:v>
                </c:pt>
                <c:pt idx="1">
                  <c:v>Water Heating</c:v>
                </c:pt>
                <c:pt idx="2">
                  <c:v>Appliances</c:v>
                </c:pt>
                <c:pt idx="3">
                  <c:v>Lighting</c:v>
                </c:pt>
                <c:pt idx="4">
                  <c:v>Space Cooling</c:v>
                </c:pt>
              </c:strCache>
            </c:strRef>
          </c:cat>
          <c:val>
            <c:numRef>
              <c:f>'[Chart in Microsoft Office PowerPoint]Sheet1'!$B$4:$B$8</c:f>
              <c:numCache>
                <c:formatCode>"$"#,##0</c:formatCode>
                <c:ptCount val="5"/>
                <c:pt idx="0">
                  <c:v>2400</c:v>
                </c:pt>
                <c:pt idx="1">
                  <c:v>720</c:v>
                </c:pt>
                <c:pt idx="2">
                  <c:v>560</c:v>
                </c:pt>
                <c:pt idx="3">
                  <c:v>200</c:v>
                </c:pt>
                <c:pt idx="4">
                  <c:v>120</c:v>
                </c:pt>
              </c:numCache>
            </c:numRef>
          </c:val>
          <c:extLst>
            <c:ext xmlns:c16="http://schemas.microsoft.com/office/drawing/2014/chart" uri="{C3380CC4-5D6E-409C-BE32-E72D297353CC}">
              <c16:uniqueId val="{00000000-3786-44E9-ABB4-5C1490D75B99}"/>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ata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ata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2EC6E53-7329-4888-A80F-7B3630CBB0F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A6E09E7-A06D-4564-8E77-16173B6B13B0}">
      <dgm:prSet/>
      <dgm:spPr/>
      <dgm:t>
        <a:bodyPr/>
        <a:lstStyle/>
        <a:p>
          <a:r>
            <a:rPr lang="en-US"/>
            <a:t>Why energy use should matter to you!</a:t>
          </a:r>
        </a:p>
      </dgm:t>
    </dgm:pt>
    <dgm:pt modelId="{32841752-0D48-4B6C-82CE-1F32D9A515A9}" type="parTrans" cxnId="{F037211B-41DC-471F-9E2E-97DAFCF276C4}">
      <dgm:prSet/>
      <dgm:spPr/>
      <dgm:t>
        <a:bodyPr/>
        <a:lstStyle/>
        <a:p>
          <a:endParaRPr lang="en-US"/>
        </a:p>
      </dgm:t>
    </dgm:pt>
    <dgm:pt modelId="{0681F0E5-9F26-4A91-A880-EF7D31E17E0A}" type="sibTrans" cxnId="{F037211B-41DC-471F-9E2E-97DAFCF276C4}">
      <dgm:prSet/>
      <dgm:spPr/>
      <dgm:t>
        <a:bodyPr/>
        <a:lstStyle/>
        <a:p>
          <a:endParaRPr lang="en-US"/>
        </a:p>
      </dgm:t>
    </dgm:pt>
    <dgm:pt modelId="{CD648746-8F7B-4126-B328-D6C9123857E6}">
      <dgm:prSet/>
      <dgm:spPr/>
      <dgm:t>
        <a:bodyPr/>
        <a:lstStyle/>
        <a:p>
          <a:r>
            <a:rPr lang="en-US"/>
            <a:t>Energy use and home structure</a:t>
          </a:r>
        </a:p>
      </dgm:t>
    </dgm:pt>
    <dgm:pt modelId="{6D51637E-8F35-4251-B9B1-1CC88D7A1E6C}" type="parTrans" cxnId="{722F9311-BBA5-4FF5-9F9B-1973DBC1D90A}">
      <dgm:prSet/>
      <dgm:spPr/>
      <dgm:t>
        <a:bodyPr/>
        <a:lstStyle/>
        <a:p>
          <a:endParaRPr lang="en-US"/>
        </a:p>
      </dgm:t>
    </dgm:pt>
    <dgm:pt modelId="{85C11DF0-5DF2-4170-9B54-1F2878B95C48}" type="sibTrans" cxnId="{722F9311-BBA5-4FF5-9F9B-1973DBC1D90A}">
      <dgm:prSet/>
      <dgm:spPr/>
      <dgm:t>
        <a:bodyPr/>
        <a:lstStyle/>
        <a:p>
          <a:endParaRPr lang="en-US"/>
        </a:p>
      </dgm:t>
    </dgm:pt>
    <dgm:pt modelId="{1B27C288-EFCA-4DDB-B519-F16914C063CE}">
      <dgm:prSet/>
      <dgm:spPr/>
      <dgm:t>
        <a:bodyPr/>
        <a:lstStyle/>
        <a:p>
          <a:r>
            <a:rPr lang="en-US"/>
            <a:t>Understanding your utility bills</a:t>
          </a:r>
        </a:p>
      </dgm:t>
    </dgm:pt>
    <dgm:pt modelId="{E32C51DF-169C-430C-BEAE-5B7B0B7D0518}" type="parTrans" cxnId="{6E24AA25-82CB-4C6D-A158-7C4B89A54065}">
      <dgm:prSet/>
      <dgm:spPr/>
      <dgm:t>
        <a:bodyPr/>
        <a:lstStyle/>
        <a:p>
          <a:endParaRPr lang="en-US"/>
        </a:p>
      </dgm:t>
    </dgm:pt>
    <dgm:pt modelId="{7857C923-CA39-4864-936B-99EE62DF852F}" type="sibTrans" cxnId="{6E24AA25-82CB-4C6D-A158-7C4B89A54065}">
      <dgm:prSet/>
      <dgm:spPr/>
      <dgm:t>
        <a:bodyPr/>
        <a:lstStyle/>
        <a:p>
          <a:endParaRPr lang="en-US"/>
        </a:p>
      </dgm:t>
    </dgm:pt>
    <dgm:pt modelId="{47CEAB7F-6691-44DB-87AA-6ED4359CC228}">
      <dgm:prSet/>
      <dgm:spPr/>
      <dgm:t>
        <a:bodyPr/>
        <a:lstStyle/>
        <a:p>
          <a:r>
            <a:rPr lang="en-US"/>
            <a:t>What impacts energy use</a:t>
          </a:r>
        </a:p>
      </dgm:t>
    </dgm:pt>
    <dgm:pt modelId="{540E1815-E1EA-4F33-9C4F-8E6E03C4944C}" type="parTrans" cxnId="{3D0A0CE8-79E0-4ADD-8A4F-9568E687B423}">
      <dgm:prSet/>
      <dgm:spPr/>
      <dgm:t>
        <a:bodyPr/>
        <a:lstStyle/>
        <a:p>
          <a:endParaRPr lang="en-US"/>
        </a:p>
      </dgm:t>
    </dgm:pt>
    <dgm:pt modelId="{773FC1BE-1679-4221-ACB4-949C66CF6C03}" type="sibTrans" cxnId="{3D0A0CE8-79E0-4ADD-8A4F-9568E687B423}">
      <dgm:prSet/>
      <dgm:spPr/>
      <dgm:t>
        <a:bodyPr/>
        <a:lstStyle/>
        <a:p>
          <a:endParaRPr lang="en-US"/>
        </a:p>
      </dgm:t>
    </dgm:pt>
    <dgm:pt modelId="{106DFD9F-7F12-47AB-952B-7E8138D8C2AA}">
      <dgm:prSet/>
      <dgm:spPr/>
      <dgm:t>
        <a:bodyPr/>
        <a:lstStyle/>
        <a:p>
          <a:r>
            <a:rPr lang="en-US"/>
            <a:t>Benefits of being energy efficient, for you and your community</a:t>
          </a:r>
        </a:p>
      </dgm:t>
    </dgm:pt>
    <dgm:pt modelId="{83B05D28-EF06-4063-B04C-658DED50A7EF}" type="parTrans" cxnId="{E911BFCF-C7D6-4E0B-8C78-FE733CC5CB1C}">
      <dgm:prSet/>
      <dgm:spPr/>
      <dgm:t>
        <a:bodyPr/>
        <a:lstStyle/>
        <a:p>
          <a:endParaRPr lang="en-US"/>
        </a:p>
      </dgm:t>
    </dgm:pt>
    <dgm:pt modelId="{61E19DC2-9EA8-4B34-8A53-A760AB73D4D7}" type="sibTrans" cxnId="{E911BFCF-C7D6-4E0B-8C78-FE733CC5CB1C}">
      <dgm:prSet/>
      <dgm:spPr/>
      <dgm:t>
        <a:bodyPr/>
        <a:lstStyle/>
        <a:p>
          <a:endParaRPr lang="en-US"/>
        </a:p>
      </dgm:t>
    </dgm:pt>
    <dgm:pt modelId="{30B36027-1E05-4C7F-8D9F-A58A04E20BF7}">
      <dgm:prSet/>
      <dgm:spPr/>
      <dgm:t>
        <a:bodyPr/>
        <a:lstStyle/>
        <a:p>
          <a:r>
            <a:rPr lang="en-US"/>
            <a:t>What can you do?</a:t>
          </a:r>
        </a:p>
      </dgm:t>
    </dgm:pt>
    <dgm:pt modelId="{D9306B21-11F2-4899-94F8-BEC85F345754}" type="parTrans" cxnId="{DE63DA84-6D72-4030-A00C-29FC1C6BF648}">
      <dgm:prSet/>
      <dgm:spPr/>
      <dgm:t>
        <a:bodyPr/>
        <a:lstStyle/>
        <a:p>
          <a:endParaRPr lang="en-US"/>
        </a:p>
      </dgm:t>
    </dgm:pt>
    <dgm:pt modelId="{9598A5BB-43B2-4083-BF58-07E4BC13E8B8}" type="sibTrans" cxnId="{DE63DA84-6D72-4030-A00C-29FC1C6BF648}">
      <dgm:prSet/>
      <dgm:spPr/>
      <dgm:t>
        <a:bodyPr/>
        <a:lstStyle/>
        <a:p>
          <a:endParaRPr lang="en-US"/>
        </a:p>
      </dgm:t>
    </dgm:pt>
    <dgm:pt modelId="{C184F97A-78F3-40D0-96EC-80D99980552D}" type="pres">
      <dgm:prSet presAssocID="{62EC6E53-7329-4888-A80F-7B3630CBB0FA}" presName="root" presStyleCnt="0">
        <dgm:presLayoutVars>
          <dgm:dir/>
          <dgm:resizeHandles val="exact"/>
        </dgm:presLayoutVars>
      </dgm:prSet>
      <dgm:spPr/>
    </dgm:pt>
    <dgm:pt modelId="{C11A210B-15EB-4D3B-A6EC-62B04BC5221E}" type="pres">
      <dgm:prSet presAssocID="{2A6E09E7-A06D-4564-8E77-16173B6B13B0}" presName="compNode" presStyleCnt="0"/>
      <dgm:spPr/>
    </dgm:pt>
    <dgm:pt modelId="{450E4376-AB69-405B-B4AD-609B016B9E51}" type="pres">
      <dgm:prSet presAssocID="{2A6E09E7-A06D-4564-8E77-16173B6B13B0}" presName="bgRect" presStyleLbl="bgShp" presStyleIdx="0" presStyleCnt="6"/>
      <dgm:spPr/>
    </dgm:pt>
    <dgm:pt modelId="{D7E6A4BD-85F5-4903-AA47-5B6B4BFCA716}" type="pres">
      <dgm:prSet presAssocID="{2A6E09E7-A06D-4564-8E77-16173B6B13B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79AEF74E-040A-4F92-8D4F-82B98A84FDF4}" type="pres">
      <dgm:prSet presAssocID="{2A6E09E7-A06D-4564-8E77-16173B6B13B0}" presName="spaceRect" presStyleCnt="0"/>
      <dgm:spPr/>
    </dgm:pt>
    <dgm:pt modelId="{9E17E11C-7E80-4555-A26C-05A313900346}" type="pres">
      <dgm:prSet presAssocID="{2A6E09E7-A06D-4564-8E77-16173B6B13B0}" presName="parTx" presStyleLbl="revTx" presStyleIdx="0" presStyleCnt="6">
        <dgm:presLayoutVars>
          <dgm:chMax val="0"/>
          <dgm:chPref val="0"/>
        </dgm:presLayoutVars>
      </dgm:prSet>
      <dgm:spPr/>
    </dgm:pt>
    <dgm:pt modelId="{2A8317D8-9707-48F2-A644-DD591BDFC024}" type="pres">
      <dgm:prSet presAssocID="{0681F0E5-9F26-4A91-A880-EF7D31E17E0A}" presName="sibTrans" presStyleCnt="0"/>
      <dgm:spPr/>
    </dgm:pt>
    <dgm:pt modelId="{E4F14756-82E7-4905-9B1A-416D03A8F8F0}" type="pres">
      <dgm:prSet presAssocID="{CD648746-8F7B-4126-B328-D6C9123857E6}" presName="compNode" presStyleCnt="0"/>
      <dgm:spPr/>
    </dgm:pt>
    <dgm:pt modelId="{99EC5A8B-6CD4-438C-A200-714781D5CC2F}" type="pres">
      <dgm:prSet presAssocID="{CD648746-8F7B-4126-B328-D6C9123857E6}" presName="bgRect" presStyleLbl="bgShp" presStyleIdx="1" presStyleCnt="6"/>
      <dgm:spPr/>
    </dgm:pt>
    <dgm:pt modelId="{88C16D25-5D45-43B1-9E4B-506CC4493220}" type="pres">
      <dgm:prSet presAssocID="{CD648746-8F7B-4126-B328-D6C9123857E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E6381066-0B69-4D21-BF8A-390EB748794B}" type="pres">
      <dgm:prSet presAssocID="{CD648746-8F7B-4126-B328-D6C9123857E6}" presName="spaceRect" presStyleCnt="0"/>
      <dgm:spPr/>
    </dgm:pt>
    <dgm:pt modelId="{358B10B4-0588-49C0-83F2-27406403C000}" type="pres">
      <dgm:prSet presAssocID="{CD648746-8F7B-4126-B328-D6C9123857E6}" presName="parTx" presStyleLbl="revTx" presStyleIdx="1" presStyleCnt="6">
        <dgm:presLayoutVars>
          <dgm:chMax val="0"/>
          <dgm:chPref val="0"/>
        </dgm:presLayoutVars>
      </dgm:prSet>
      <dgm:spPr/>
    </dgm:pt>
    <dgm:pt modelId="{1B665363-D4F0-4583-8A63-2D1E8B91BE60}" type="pres">
      <dgm:prSet presAssocID="{85C11DF0-5DF2-4170-9B54-1F2878B95C48}" presName="sibTrans" presStyleCnt="0"/>
      <dgm:spPr/>
    </dgm:pt>
    <dgm:pt modelId="{FCC5AD54-1C5E-4E57-94DF-B0CBF54D21E2}" type="pres">
      <dgm:prSet presAssocID="{1B27C288-EFCA-4DDB-B519-F16914C063CE}" presName="compNode" presStyleCnt="0"/>
      <dgm:spPr/>
    </dgm:pt>
    <dgm:pt modelId="{220AD5C4-CAF7-4891-AA39-097D855C49DB}" type="pres">
      <dgm:prSet presAssocID="{1B27C288-EFCA-4DDB-B519-F16914C063CE}" presName="bgRect" presStyleLbl="bgShp" presStyleIdx="2" presStyleCnt="6"/>
      <dgm:spPr/>
    </dgm:pt>
    <dgm:pt modelId="{AB13D628-7689-48CE-A7CE-30BC19A76D24}" type="pres">
      <dgm:prSet presAssocID="{1B27C288-EFCA-4DDB-B519-F16914C063C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6ED49CF-5D98-46A3-9BC0-473A65E71CA2}" type="pres">
      <dgm:prSet presAssocID="{1B27C288-EFCA-4DDB-B519-F16914C063CE}" presName="spaceRect" presStyleCnt="0"/>
      <dgm:spPr/>
    </dgm:pt>
    <dgm:pt modelId="{7A586776-7A4D-4A2C-867F-8C7979EE56EA}" type="pres">
      <dgm:prSet presAssocID="{1B27C288-EFCA-4DDB-B519-F16914C063CE}" presName="parTx" presStyleLbl="revTx" presStyleIdx="2" presStyleCnt="6">
        <dgm:presLayoutVars>
          <dgm:chMax val="0"/>
          <dgm:chPref val="0"/>
        </dgm:presLayoutVars>
      </dgm:prSet>
      <dgm:spPr/>
    </dgm:pt>
    <dgm:pt modelId="{C994CD26-77CC-4793-851B-623656841AE3}" type="pres">
      <dgm:prSet presAssocID="{7857C923-CA39-4864-936B-99EE62DF852F}" presName="sibTrans" presStyleCnt="0"/>
      <dgm:spPr/>
    </dgm:pt>
    <dgm:pt modelId="{60A69638-26B1-4930-9886-264E9762CDED}" type="pres">
      <dgm:prSet presAssocID="{47CEAB7F-6691-44DB-87AA-6ED4359CC228}" presName="compNode" presStyleCnt="0"/>
      <dgm:spPr/>
    </dgm:pt>
    <dgm:pt modelId="{D91A7CF9-7F1A-4FA1-B778-DC722D590DD8}" type="pres">
      <dgm:prSet presAssocID="{47CEAB7F-6691-44DB-87AA-6ED4359CC228}" presName="bgRect" presStyleLbl="bgShp" presStyleIdx="3" presStyleCnt="6"/>
      <dgm:spPr/>
    </dgm:pt>
    <dgm:pt modelId="{6ACF1033-C40A-42D8-BB70-8DF0246FD5BD}" type="pres">
      <dgm:prSet presAssocID="{47CEAB7F-6691-44DB-87AA-6ED4359CC22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9E887BBD-4D4C-4F75-9A6C-9C372795B04B}" type="pres">
      <dgm:prSet presAssocID="{47CEAB7F-6691-44DB-87AA-6ED4359CC228}" presName="spaceRect" presStyleCnt="0"/>
      <dgm:spPr/>
    </dgm:pt>
    <dgm:pt modelId="{3EDB3A19-3018-468D-8D7B-58B31E78F6B1}" type="pres">
      <dgm:prSet presAssocID="{47CEAB7F-6691-44DB-87AA-6ED4359CC228}" presName="parTx" presStyleLbl="revTx" presStyleIdx="3" presStyleCnt="6">
        <dgm:presLayoutVars>
          <dgm:chMax val="0"/>
          <dgm:chPref val="0"/>
        </dgm:presLayoutVars>
      </dgm:prSet>
      <dgm:spPr/>
    </dgm:pt>
    <dgm:pt modelId="{509BC3D9-6F34-465F-BD9D-2E40A6224E1B}" type="pres">
      <dgm:prSet presAssocID="{773FC1BE-1679-4221-ACB4-949C66CF6C03}" presName="sibTrans" presStyleCnt="0"/>
      <dgm:spPr/>
    </dgm:pt>
    <dgm:pt modelId="{7B1D7A65-FAD0-46CD-9EDD-6948F81F5585}" type="pres">
      <dgm:prSet presAssocID="{106DFD9F-7F12-47AB-952B-7E8138D8C2AA}" presName="compNode" presStyleCnt="0"/>
      <dgm:spPr/>
    </dgm:pt>
    <dgm:pt modelId="{30E6C896-1903-495B-AE77-B02760505B78}" type="pres">
      <dgm:prSet presAssocID="{106DFD9F-7F12-47AB-952B-7E8138D8C2AA}" presName="bgRect" presStyleLbl="bgShp" presStyleIdx="4" presStyleCnt="6"/>
      <dgm:spPr/>
    </dgm:pt>
    <dgm:pt modelId="{BB057591-68EC-45DA-80BA-FD2B855311BE}" type="pres">
      <dgm:prSet presAssocID="{106DFD9F-7F12-47AB-952B-7E8138D8C2A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stainability"/>
        </a:ext>
      </dgm:extLst>
    </dgm:pt>
    <dgm:pt modelId="{D4486F88-FAD5-45DE-AC6F-065357EFCBB2}" type="pres">
      <dgm:prSet presAssocID="{106DFD9F-7F12-47AB-952B-7E8138D8C2AA}" presName="spaceRect" presStyleCnt="0"/>
      <dgm:spPr/>
    </dgm:pt>
    <dgm:pt modelId="{9BCAAB20-3CE5-4EB2-A63B-2FCE5C4A036D}" type="pres">
      <dgm:prSet presAssocID="{106DFD9F-7F12-47AB-952B-7E8138D8C2AA}" presName="parTx" presStyleLbl="revTx" presStyleIdx="4" presStyleCnt="6">
        <dgm:presLayoutVars>
          <dgm:chMax val="0"/>
          <dgm:chPref val="0"/>
        </dgm:presLayoutVars>
      </dgm:prSet>
      <dgm:spPr/>
    </dgm:pt>
    <dgm:pt modelId="{7429EBB9-6A35-4686-890A-3149559F9E7C}" type="pres">
      <dgm:prSet presAssocID="{61E19DC2-9EA8-4B34-8A53-A760AB73D4D7}" presName="sibTrans" presStyleCnt="0"/>
      <dgm:spPr/>
    </dgm:pt>
    <dgm:pt modelId="{0797B926-AC1B-4844-88D4-08F98D948E41}" type="pres">
      <dgm:prSet presAssocID="{30B36027-1E05-4C7F-8D9F-A58A04E20BF7}" presName="compNode" presStyleCnt="0"/>
      <dgm:spPr/>
    </dgm:pt>
    <dgm:pt modelId="{12298A01-CF5B-460A-A4BE-F1E885CDB166}" type="pres">
      <dgm:prSet presAssocID="{30B36027-1E05-4C7F-8D9F-A58A04E20BF7}" presName="bgRect" presStyleLbl="bgShp" presStyleIdx="5" presStyleCnt="6"/>
      <dgm:spPr/>
    </dgm:pt>
    <dgm:pt modelId="{66EEA275-C24C-47E5-8463-B25F66365DFA}" type="pres">
      <dgm:prSet presAssocID="{30B36027-1E05-4C7F-8D9F-A58A04E20BF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estions"/>
        </a:ext>
      </dgm:extLst>
    </dgm:pt>
    <dgm:pt modelId="{D6CE74E9-9B91-44C5-812B-17DAB28196C0}" type="pres">
      <dgm:prSet presAssocID="{30B36027-1E05-4C7F-8D9F-A58A04E20BF7}" presName="spaceRect" presStyleCnt="0"/>
      <dgm:spPr/>
    </dgm:pt>
    <dgm:pt modelId="{40385E14-1D6A-40E3-91EC-3EA1325EAD1D}" type="pres">
      <dgm:prSet presAssocID="{30B36027-1E05-4C7F-8D9F-A58A04E20BF7}" presName="parTx" presStyleLbl="revTx" presStyleIdx="5" presStyleCnt="6">
        <dgm:presLayoutVars>
          <dgm:chMax val="0"/>
          <dgm:chPref val="0"/>
        </dgm:presLayoutVars>
      </dgm:prSet>
      <dgm:spPr/>
    </dgm:pt>
  </dgm:ptLst>
  <dgm:cxnLst>
    <dgm:cxn modelId="{D106A308-F8E5-41D6-8EAB-1DD6FF5F0050}" type="presOf" srcId="{CD648746-8F7B-4126-B328-D6C9123857E6}" destId="{358B10B4-0588-49C0-83F2-27406403C000}" srcOrd="0" destOrd="0" presId="urn:microsoft.com/office/officeart/2018/2/layout/IconVerticalSolidList"/>
    <dgm:cxn modelId="{722F9311-BBA5-4FF5-9F9B-1973DBC1D90A}" srcId="{62EC6E53-7329-4888-A80F-7B3630CBB0FA}" destId="{CD648746-8F7B-4126-B328-D6C9123857E6}" srcOrd="1" destOrd="0" parTransId="{6D51637E-8F35-4251-B9B1-1CC88D7A1E6C}" sibTransId="{85C11DF0-5DF2-4170-9B54-1F2878B95C48}"/>
    <dgm:cxn modelId="{F037211B-41DC-471F-9E2E-97DAFCF276C4}" srcId="{62EC6E53-7329-4888-A80F-7B3630CBB0FA}" destId="{2A6E09E7-A06D-4564-8E77-16173B6B13B0}" srcOrd="0" destOrd="0" parTransId="{32841752-0D48-4B6C-82CE-1F32D9A515A9}" sibTransId="{0681F0E5-9F26-4A91-A880-EF7D31E17E0A}"/>
    <dgm:cxn modelId="{6E24AA25-82CB-4C6D-A158-7C4B89A54065}" srcId="{62EC6E53-7329-4888-A80F-7B3630CBB0FA}" destId="{1B27C288-EFCA-4DDB-B519-F16914C063CE}" srcOrd="2" destOrd="0" parTransId="{E32C51DF-169C-430C-BEAE-5B7B0B7D0518}" sibTransId="{7857C923-CA39-4864-936B-99EE62DF852F}"/>
    <dgm:cxn modelId="{5CDC1D35-7832-422D-8074-5B8A1D5E02F1}" type="presOf" srcId="{62EC6E53-7329-4888-A80F-7B3630CBB0FA}" destId="{C184F97A-78F3-40D0-96EC-80D99980552D}" srcOrd="0" destOrd="0" presId="urn:microsoft.com/office/officeart/2018/2/layout/IconVerticalSolidList"/>
    <dgm:cxn modelId="{DE63DA84-6D72-4030-A00C-29FC1C6BF648}" srcId="{62EC6E53-7329-4888-A80F-7B3630CBB0FA}" destId="{30B36027-1E05-4C7F-8D9F-A58A04E20BF7}" srcOrd="5" destOrd="0" parTransId="{D9306B21-11F2-4899-94F8-BEC85F345754}" sibTransId="{9598A5BB-43B2-4083-BF58-07E4BC13E8B8}"/>
    <dgm:cxn modelId="{27A5BCAB-2889-4857-B3C9-768592846B31}" type="presOf" srcId="{2A6E09E7-A06D-4564-8E77-16173B6B13B0}" destId="{9E17E11C-7E80-4555-A26C-05A313900346}" srcOrd="0" destOrd="0" presId="urn:microsoft.com/office/officeart/2018/2/layout/IconVerticalSolidList"/>
    <dgm:cxn modelId="{10C69CC6-EE65-46EB-86D3-2EE1C9457783}" type="presOf" srcId="{106DFD9F-7F12-47AB-952B-7E8138D8C2AA}" destId="{9BCAAB20-3CE5-4EB2-A63B-2FCE5C4A036D}" srcOrd="0" destOrd="0" presId="urn:microsoft.com/office/officeart/2018/2/layout/IconVerticalSolidList"/>
    <dgm:cxn modelId="{0C42FFC6-EADD-4667-BB3C-0E2390791F8F}" type="presOf" srcId="{1B27C288-EFCA-4DDB-B519-F16914C063CE}" destId="{7A586776-7A4D-4A2C-867F-8C7979EE56EA}" srcOrd="0" destOrd="0" presId="urn:microsoft.com/office/officeart/2018/2/layout/IconVerticalSolidList"/>
    <dgm:cxn modelId="{A80830CF-D8DC-4A57-B8F4-01A7F23BB1D7}" type="presOf" srcId="{47CEAB7F-6691-44DB-87AA-6ED4359CC228}" destId="{3EDB3A19-3018-468D-8D7B-58B31E78F6B1}" srcOrd="0" destOrd="0" presId="urn:microsoft.com/office/officeart/2018/2/layout/IconVerticalSolidList"/>
    <dgm:cxn modelId="{E911BFCF-C7D6-4E0B-8C78-FE733CC5CB1C}" srcId="{62EC6E53-7329-4888-A80F-7B3630CBB0FA}" destId="{106DFD9F-7F12-47AB-952B-7E8138D8C2AA}" srcOrd="4" destOrd="0" parTransId="{83B05D28-EF06-4063-B04C-658DED50A7EF}" sibTransId="{61E19DC2-9EA8-4B34-8A53-A760AB73D4D7}"/>
    <dgm:cxn modelId="{3D0A0CE8-79E0-4ADD-8A4F-9568E687B423}" srcId="{62EC6E53-7329-4888-A80F-7B3630CBB0FA}" destId="{47CEAB7F-6691-44DB-87AA-6ED4359CC228}" srcOrd="3" destOrd="0" parTransId="{540E1815-E1EA-4F33-9C4F-8E6E03C4944C}" sibTransId="{773FC1BE-1679-4221-ACB4-949C66CF6C03}"/>
    <dgm:cxn modelId="{97C274F6-D6B7-49D4-BB23-7FDB19C56F6F}" type="presOf" srcId="{30B36027-1E05-4C7F-8D9F-A58A04E20BF7}" destId="{40385E14-1D6A-40E3-91EC-3EA1325EAD1D}" srcOrd="0" destOrd="0" presId="urn:microsoft.com/office/officeart/2018/2/layout/IconVerticalSolidList"/>
    <dgm:cxn modelId="{51BF8283-DFD7-42CE-B9E2-8252605C86FD}" type="presParOf" srcId="{C184F97A-78F3-40D0-96EC-80D99980552D}" destId="{C11A210B-15EB-4D3B-A6EC-62B04BC5221E}" srcOrd="0" destOrd="0" presId="urn:microsoft.com/office/officeart/2018/2/layout/IconVerticalSolidList"/>
    <dgm:cxn modelId="{B7BB117B-C009-4486-9AC5-F6BC55A496D5}" type="presParOf" srcId="{C11A210B-15EB-4D3B-A6EC-62B04BC5221E}" destId="{450E4376-AB69-405B-B4AD-609B016B9E51}" srcOrd="0" destOrd="0" presId="urn:microsoft.com/office/officeart/2018/2/layout/IconVerticalSolidList"/>
    <dgm:cxn modelId="{F852BB4B-8195-474D-ACD5-00C43E7CA520}" type="presParOf" srcId="{C11A210B-15EB-4D3B-A6EC-62B04BC5221E}" destId="{D7E6A4BD-85F5-4903-AA47-5B6B4BFCA716}" srcOrd="1" destOrd="0" presId="urn:microsoft.com/office/officeart/2018/2/layout/IconVerticalSolidList"/>
    <dgm:cxn modelId="{1AA9EBA4-15D4-460A-88E6-8E9C313D4CAA}" type="presParOf" srcId="{C11A210B-15EB-4D3B-A6EC-62B04BC5221E}" destId="{79AEF74E-040A-4F92-8D4F-82B98A84FDF4}" srcOrd="2" destOrd="0" presId="urn:microsoft.com/office/officeart/2018/2/layout/IconVerticalSolidList"/>
    <dgm:cxn modelId="{808AB215-C773-4576-AD54-E75D1A513CDA}" type="presParOf" srcId="{C11A210B-15EB-4D3B-A6EC-62B04BC5221E}" destId="{9E17E11C-7E80-4555-A26C-05A313900346}" srcOrd="3" destOrd="0" presId="urn:microsoft.com/office/officeart/2018/2/layout/IconVerticalSolidList"/>
    <dgm:cxn modelId="{2CC49FC1-2840-4335-B93A-6A3BB989BFC0}" type="presParOf" srcId="{C184F97A-78F3-40D0-96EC-80D99980552D}" destId="{2A8317D8-9707-48F2-A644-DD591BDFC024}" srcOrd="1" destOrd="0" presId="urn:microsoft.com/office/officeart/2018/2/layout/IconVerticalSolidList"/>
    <dgm:cxn modelId="{506149FF-66CB-45A9-AFBD-4D598421AFBC}" type="presParOf" srcId="{C184F97A-78F3-40D0-96EC-80D99980552D}" destId="{E4F14756-82E7-4905-9B1A-416D03A8F8F0}" srcOrd="2" destOrd="0" presId="urn:microsoft.com/office/officeart/2018/2/layout/IconVerticalSolidList"/>
    <dgm:cxn modelId="{A52BC139-A4AD-4214-BB36-06A6385BE2F4}" type="presParOf" srcId="{E4F14756-82E7-4905-9B1A-416D03A8F8F0}" destId="{99EC5A8B-6CD4-438C-A200-714781D5CC2F}" srcOrd="0" destOrd="0" presId="urn:microsoft.com/office/officeart/2018/2/layout/IconVerticalSolidList"/>
    <dgm:cxn modelId="{3781C34C-9D8C-499F-B644-B7ACF9755BB5}" type="presParOf" srcId="{E4F14756-82E7-4905-9B1A-416D03A8F8F0}" destId="{88C16D25-5D45-43B1-9E4B-506CC4493220}" srcOrd="1" destOrd="0" presId="urn:microsoft.com/office/officeart/2018/2/layout/IconVerticalSolidList"/>
    <dgm:cxn modelId="{3F669977-125C-4223-BEB7-01BEC773E756}" type="presParOf" srcId="{E4F14756-82E7-4905-9B1A-416D03A8F8F0}" destId="{E6381066-0B69-4D21-BF8A-390EB748794B}" srcOrd="2" destOrd="0" presId="urn:microsoft.com/office/officeart/2018/2/layout/IconVerticalSolidList"/>
    <dgm:cxn modelId="{C954BFB9-C666-4923-B05D-6F95B745C606}" type="presParOf" srcId="{E4F14756-82E7-4905-9B1A-416D03A8F8F0}" destId="{358B10B4-0588-49C0-83F2-27406403C000}" srcOrd="3" destOrd="0" presId="urn:microsoft.com/office/officeart/2018/2/layout/IconVerticalSolidList"/>
    <dgm:cxn modelId="{90450E6E-E3B5-4090-A7EC-FA8914085035}" type="presParOf" srcId="{C184F97A-78F3-40D0-96EC-80D99980552D}" destId="{1B665363-D4F0-4583-8A63-2D1E8B91BE60}" srcOrd="3" destOrd="0" presId="urn:microsoft.com/office/officeart/2018/2/layout/IconVerticalSolidList"/>
    <dgm:cxn modelId="{36AD88C6-1014-4600-AD0B-6ACA24B01A16}" type="presParOf" srcId="{C184F97A-78F3-40D0-96EC-80D99980552D}" destId="{FCC5AD54-1C5E-4E57-94DF-B0CBF54D21E2}" srcOrd="4" destOrd="0" presId="urn:microsoft.com/office/officeart/2018/2/layout/IconVerticalSolidList"/>
    <dgm:cxn modelId="{C7B9C728-3CDA-41B0-9B2D-E6398BF661A2}" type="presParOf" srcId="{FCC5AD54-1C5E-4E57-94DF-B0CBF54D21E2}" destId="{220AD5C4-CAF7-4891-AA39-097D855C49DB}" srcOrd="0" destOrd="0" presId="urn:microsoft.com/office/officeart/2018/2/layout/IconVerticalSolidList"/>
    <dgm:cxn modelId="{C4D87CA6-C935-4C15-B7B9-C4B62202D764}" type="presParOf" srcId="{FCC5AD54-1C5E-4E57-94DF-B0CBF54D21E2}" destId="{AB13D628-7689-48CE-A7CE-30BC19A76D24}" srcOrd="1" destOrd="0" presId="urn:microsoft.com/office/officeart/2018/2/layout/IconVerticalSolidList"/>
    <dgm:cxn modelId="{B972C5DA-495C-4471-A00D-F6C8A5BAC93C}" type="presParOf" srcId="{FCC5AD54-1C5E-4E57-94DF-B0CBF54D21E2}" destId="{A6ED49CF-5D98-46A3-9BC0-473A65E71CA2}" srcOrd="2" destOrd="0" presId="urn:microsoft.com/office/officeart/2018/2/layout/IconVerticalSolidList"/>
    <dgm:cxn modelId="{09C9326E-5F95-400D-A438-98AB0CD6A904}" type="presParOf" srcId="{FCC5AD54-1C5E-4E57-94DF-B0CBF54D21E2}" destId="{7A586776-7A4D-4A2C-867F-8C7979EE56EA}" srcOrd="3" destOrd="0" presId="urn:microsoft.com/office/officeart/2018/2/layout/IconVerticalSolidList"/>
    <dgm:cxn modelId="{2D6E24B4-A1EE-4EC6-90B0-46EB77536DCE}" type="presParOf" srcId="{C184F97A-78F3-40D0-96EC-80D99980552D}" destId="{C994CD26-77CC-4793-851B-623656841AE3}" srcOrd="5" destOrd="0" presId="urn:microsoft.com/office/officeart/2018/2/layout/IconVerticalSolidList"/>
    <dgm:cxn modelId="{A12AFD33-ECAD-4B55-8DD5-E5A8436AC33C}" type="presParOf" srcId="{C184F97A-78F3-40D0-96EC-80D99980552D}" destId="{60A69638-26B1-4930-9886-264E9762CDED}" srcOrd="6" destOrd="0" presId="urn:microsoft.com/office/officeart/2018/2/layout/IconVerticalSolidList"/>
    <dgm:cxn modelId="{962ECBFF-81BD-4105-BAEB-6579F8F47A4B}" type="presParOf" srcId="{60A69638-26B1-4930-9886-264E9762CDED}" destId="{D91A7CF9-7F1A-4FA1-B778-DC722D590DD8}" srcOrd="0" destOrd="0" presId="urn:microsoft.com/office/officeart/2018/2/layout/IconVerticalSolidList"/>
    <dgm:cxn modelId="{4D134754-19EF-4E82-B59F-5B82511BD282}" type="presParOf" srcId="{60A69638-26B1-4930-9886-264E9762CDED}" destId="{6ACF1033-C40A-42D8-BB70-8DF0246FD5BD}" srcOrd="1" destOrd="0" presId="urn:microsoft.com/office/officeart/2018/2/layout/IconVerticalSolidList"/>
    <dgm:cxn modelId="{E87CBCAD-FD2E-4F0D-9C04-86D0D32C649E}" type="presParOf" srcId="{60A69638-26B1-4930-9886-264E9762CDED}" destId="{9E887BBD-4D4C-4F75-9A6C-9C372795B04B}" srcOrd="2" destOrd="0" presId="urn:microsoft.com/office/officeart/2018/2/layout/IconVerticalSolidList"/>
    <dgm:cxn modelId="{44AA8229-2CDA-4757-86CC-84996197B8A1}" type="presParOf" srcId="{60A69638-26B1-4930-9886-264E9762CDED}" destId="{3EDB3A19-3018-468D-8D7B-58B31E78F6B1}" srcOrd="3" destOrd="0" presId="urn:microsoft.com/office/officeart/2018/2/layout/IconVerticalSolidList"/>
    <dgm:cxn modelId="{BDC75306-48D9-4DE9-8DDD-DCE09D31A149}" type="presParOf" srcId="{C184F97A-78F3-40D0-96EC-80D99980552D}" destId="{509BC3D9-6F34-465F-BD9D-2E40A6224E1B}" srcOrd="7" destOrd="0" presId="urn:microsoft.com/office/officeart/2018/2/layout/IconVerticalSolidList"/>
    <dgm:cxn modelId="{E62BD1F3-DA26-47DB-99E8-03EA83AEE41C}" type="presParOf" srcId="{C184F97A-78F3-40D0-96EC-80D99980552D}" destId="{7B1D7A65-FAD0-46CD-9EDD-6948F81F5585}" srcOrd="8" destOrd="0" presId="urn:microsoft.com/office/officeart/2018/2/layout/IconVerticalSolidList"/>
    <dgm:cxn modelId="{FA1476A5-2C13-48E8-8DE1-3D69E93A9A04}" type="presParOf" srcId="{7B1D7A65-FAD0-46CD-9EDD-6948F81F5585}" destId="{30E6C896-1903-495B-AE77-B02760505B78}" srcOrd="0" destOrd="0" presId="urn:microsoft.com/office/officeart/2018/2/layout/IconVerticalSolidList"/>
    <dgm:cxn modelId="{51259FB1-73E0-4735-8AF3-A63FE8ADAAD7}" type="presParOf" srcId="{7B1D7A65-FAD0-46CD-9EDD-6948F81F5585}" destId="{BB057591-68EC-45DA-80BA-FD2B855311BE}" srcOrd="1" destOrd="0" presId="urn:microsoft.com/office/officeart/2018/2/layout/IconVerticalSolidList"/>
    <dgm:cxn modelId="{0915CA51-2FC7-4EAF-89F9-0D1EB56D4C5F}" type="presParOf" srcId="{7B1D7A65-FAD0-46CD-9EDD-6948F81F5585}" destId="{D4486F88-FAD5-45DE-AC6F-065357EFCBB2}" srcOrd="2" destOrd="0" presId="urn:microsoft.com/office/officeart/2018/2/layout/IconVerticalSolidList"/>
    <dgm:cxn modelId="{579D02F3-F24B-4F28-B762-BA53635DE507}" type="presParOf" srcId="{7B1D7A65-FAD0-46CD-9EDD-6948F81F5585}" destId="{9BCAAB20-3CE5-4EB2-A63B-2FCE5C4A036D}" srcOrd="3" destOrd="0" presId="urn:microsoft.com/office/officeart/2018/2/layout/IconVerticalSolidList"/>
    <dgm:cxn modelId="{539C2A64-7BDD-4046-B9F2-31880FF0293A}" type="presParOf" srcId="{C184F97A-78F3-40D0-96EC-80D99980552D}" destId="{7429EBB9-6A35-4686-890A-3149559F9E7C}" srcOrd="9" destOrd="0" presId="urn:microsoft.com/office/officeart/2018/2/layout/IconVerticalSolidList"/>
    <dgm:cxn modelId="{4503E3BF-0E06-43EC-9CB6-A91A4E35B9AF}" type="presParOf" srcId="{C184F97A-78F3-40D0-96EC-80D99980552D}" destId="{0797B926-AC1B-4844-88D4-08F98D948E41}" srcOrd="10" destOrd="0" presId="urn:microsoft.com/office/officeart/2018/2/layout/IconVerticalSolidList"/>
    <dgm:cxn modelId="{AE3991A4-4E88-488E-B12D-37E2F9A79053}" type="presParOf" srcId="{0797B926-AC1B-4844-88D4-08F98D948E41}" destId="{12298A01-CF5B-460A-A4BE-F1E885CDB166}" srcOrd="0" destOrd="0" presId="urn:microsoft.com/office/officeart/2018/2/layout/IconVerticalSolidList"/>
    <dgm:cxn modelId="{669761F1-7130-423B-9FD0-23DD2677D148}" type="presParOf" srcId="{0797B926-AC1B-4844-88D4-08F98D948E41}" destId="{66EEA275-C24C-47E5-8463-B25F66365DFA}" srcOrd="1" destOrd="0" presId="urn:microsoft.com/office/officeart/2018/2/layout/IconVerticalSolidList"/>
    <dgm:cxn modelId="{7F50D670-0EA6-43A2-A94A-0098575A6284}" type="presParOf" srcId="{0797B926-AC1B-4844-88D4-08F98D948E41}" destId="{D6CE74E9-9B91-44C5-812B-17DAB28196C0}" srcOrd="2" destOrd="0" presId="urn:microsoft.com/office/officeart/2018/2/layout/IconVerticalSolidList"/>
    <dgm:cxn modelId="{7FFDBCBE-29C8-43CA-8C20-1B8E6A03CD8A}" type="presParOf" srcId="{0797B926-AC1B-4844-88D4-08F98D948E41}" destId="{40385E14-1D6A-40E3-91EC-3EA1325EAD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7035C-D69E-498B-872E-02059B3B95B7}"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664F5150-E931-4874-A372-29E71BFDA9C7}">
      <dgm:prSet/>
      <dgm:spPr/>
      <dgm:t>
        <a:bodyPr/>
        <a:lstStyle/>
        <a:p>
          <a:r>
            <a:rPr lang="en-US"/>
            <a:t>The energy supply in &lt;insert community&gt; comes from:</a:t>
          </a:r>
        </a:p>
      </dgm:t>
    </dgm:pt>
    <dgm:pt modelId="{CC58EBE7-F3B6-478B-A455-6F90CD650B1A}" type="parTrans" cxnId="{749D04D7-ECB0-4D49-9736-3E5090B39F5B}">
      <dgm:prSet/>
      <dgm:spPr/>
      <dgm:t>
        <a:bodyPr/>
        <a:lstStyle/>
        <a:p>
          <a:endParaRPr lang="en-US"/>
        </a:p>
      </dgm:t>
    </dgm:pt>
    <dgm:pt modelId="{8641BB5E-891A-4B1E-AB39-1B0B7A9BE2F8}" type="sibTrans" cxnId="{749D04D7-ECB0-4D49-9736-3E5090B39F5B}">
      <dgm:prSet/>
      <dgm:spPr/>
      <dgm:t>
        <a:bodyPr/>
        <a:lstStyle/>
        <a:p>
          <a:endParaRPr lang="en-US"/>
        </a:p>
      </dgm:t>
    </dgm:pt>
    <dgm:pt modelId="{8C9483FE-734B-4DBF-8B1F-01B1861B1127}">
      <dgm:prSet/>
      <dgm:spPr/>
      <dgm:t>
        <a:bodyPr/>
        <a:lstStyle/>
        <a:p>
          <a:r>
            <a:rPr lang="en-US"/>
            <a:t>Natural gas </a:t>
          </a:r>
        </a:p>
      </dgm:t>
    </dgm:pt>
    <dgm:pt modelId="{2025217B-E88C-4390-B3D9-19DEB29EB012}" type="parTrans" cxnId="{2244828A-EF00-4723-BDF4-B347ED949111}">
      <dgm:prSet/>
      <dgm:spPr/>
      <dgm:t>
        <a:bodyPr/>
        <a:lstStyle/>
        <a:p>
          <a:endParaRPr lang="en-US"/>
        </a:p>
      </dgm:t>
    </dgm:pt>
    <dgm:pt modelId="{C9B54C74-FDF6-47E3-AA8B-FF0905CDC1D8}" type="sibTrans" cxnId="{2244828A-EF00-4723-BDF4-B347ED949111}">
      <dgm:prSet/>
      <dgm:spPr/>
      <dgm:t>
        <a:bodyPr/>
        <a:lstStyle/>
        <a:p>
          <a:endParaRPr lang="en-US"/>
        </a:p>
      </dgm:t>
    </dgm:pt>
    <dgm:pt modelId="{451B5030-63BD-4DBA-BA81-6C95629DF911}">
      <dgm:prSet/>
      <dgm:spPr/>
      <dgm:t>
        <a:bodyPr/>
        <a:lstStyle/>
        <a:p>
          <a:r>
            <a:rPr lang="en-US"/>
            <a:t>Typically found above petroleum resources</a:t>
          </a:r>
        </a:p>
      </dgm:t>
    </dgm:pt>
    <dgm:pt modelId="{7491F8B1-359C-4EB3-B1D6-60B1BD165832}" type="parTrans" cxnId="{48F23FBA-636C-46C5-9C49-6380E06B2ED4}">
      <dgm:prSet/>
      <dgm:spPr/>
      <dgm:t>
        <a:bodyPr/>
        <a:lstStyle/>
        <a:p>
          <a:endParaRPr lang="en-US"/>
        </a:p>
      </dgm:t>
    </dgm:pt>
    <dgm:pt modelId="{1FBD3932-5C40-404E-A242-3F0BC6B14D56}" type="sibTrans" cxnId="{48F23FBA-636C-46C5-9C49-6380E06B2ED4}">
      <dgm:prSet/>
      <dgm:spPr/>
      <dgm:t>
        <a:bodyPr/>
        <a:lstStyle/>
        <a:p>
          <a:endParaRPr lang="en-US"/>
        </a:p>
      </dgm:t>
    </dgm:pt>
    <dgm:pt modelId="{23407D0C-1DF3-4BD9-9211-2ECC90B8C30D}">
      <dgm:prSet/>
      <dgm:spPr/>
      <dgm:t>
        <a:bodyPr/>
        <a:lstStyle/>
        <a:p>
          <a:r>
            <a:rPr lang="en-US"/>
            <a:t>Propane </a:t>
          </a:r>
        </a:p>
      </dgm:t>
    </dgm:pt>
    <dgm:pt modelId="{0F4ED875-B46B-4E1B-8225-A96544D39456}" type="parTrans" cxnId="{2DD8A8B5-EDEE-4991-9C4E-2F470E61B3CB}">
      <dgm:prSet/>
      <dgm:spPr/>
      <dgm:t>
        <a:bodyPr/>
        <a:lstStyle/>
        <a:p>
          <a:endParaRPr lang="en-US"/>
        </a:p>
      </dgm:t>
    </dgm:pt>
    <dgm:pt modelId="{800C211E-CFBC-40C4-A3DB-BE6EA1834142}" type="sibTrans" cxnId="{2DD8A8B5-EDEE-4991-9C4E-2F470E61B3CB}">
      <dgm:prSet/>
      <dgm:spPr/>
      <dgm:t>
        <a:bodyPr/>
        <a:lstStyle/>
        <a:p>
          <a:endParaRPr lang="en-US"/>
        </a:p>
      </dgm:t>
    </dgm:pt>
    <dgm:pt modelId="{B3B019D4-2ADE-45B3-B251-BA41AE8BDEEA}">
      <dgm:prSet/>
      <dgm:spPr/>
      <dgm:t>
        <a:bodyPr/>
        <a:lstStyle/>
        <a:p>
          <a:r>
            <a:rPr lang="en-US"/>
            <a:t>Byproduct of natural gas processing and petroleum refining</a:t>
          </a:r>
        </a:p>
      </dgm:t>
    </dgm:pt>
    <dgm:pt modelId="{3084459A-A280-43BB-9F2D-85C0D7385F22}" type="parTrans" cxnId="{670AB3E9-5AB0-4FCC-8C45-A984996C0594}">
      <dgm:prSet/>
      <dgm:spPr/>
      <dgm:t>
        <a:bodyPr/>
        <a:lstStyle/>
        <a:p>
          <a:endParaRPr lang="en-US"/>
        </a:p>
      </dgm:t>
    </dgm:pt>
    <dgm:pt modelId="{CC1CD355-1789-4E4D-BFD3-8B281FB3DA3A}" type="sibTrans" cxnId="{670AB3E9-5AB0-4FCC-8C45-A984996C0594}">
      <dgm:prSet/>
      <dgm:spPr/>
      <dgm:t>
        <a:bodyPr/>
        <a:lstStyle/>
        <a:p>
          <a:endParaRPr lang="en-US"/>
        </a:p>
      </dgm:t>
    </dgm:pt>
    <dgm:pt modelId="{BCEE66FE-6167-4E48-BF37-56AB18E9B05D}">
      <dgm:prSet/>
      <dgm:spPr/>
      <dgm:t>
        <a:bodyPr/>
        <a:lstStyle/>
        <a:p>
          <a:r>
            <a:rPr lang="en-US"/>
            <a:t>Electricity </a:t>
          </a:r>
        </a:p>
      </dgm:t>
    </dgm:pt>
    <dgm:pt modelId="{BDF0D677-86B8-4304-98A1-E9F8D7C1B80B}" type="parTrans" cxnId="{DA7975C8-A37B-4EAF-94BC-9351CCB09939}">
      <dgm:prSet/>
      <dgm:spPr/>
      <dgm:t>
        <a:bodyPr/>
        <a:lstStyle/>
        <a:p>
          <a:endParaRPr lang="en-US"/>
        </a:p>
      </dgm:t>
    </dgm:pt>
    <dgm:pt modelId="{1B9347D1-5946-4E10-9C4D-7A92CD1CB09F}" type="sibTrans" cxnId="{DA7975C8-A37B-4EAF-94BC-9351CCB09939}">
      <dgm:prSet/>
      <dgm:spPr/>
      <dgm:t>
        <a:bodyPr/>
        <a:lstStyle/>
        <a:p>
          <a:endParaRPr lang="en-US"/>
        </a:p>
      </dgm:t>
    </dgm:pt>
    <dgm:pt modelId="{D75C74F1-CFE9-4BAC-9DAC-E94CA39A9744}">
      <dgm:prSet/>
      <dgm:spPr/>
      <dgm:t>
        <a:bodyPr/>
        <a:lstStyle/>
        <a:p>
          <a:r>
            <a:rPr lang="en-US"/>
            <a:t>Hydroelectricity and/or diesel generation in remote communities</a:t>
          </a:r>
        </a:p>
      </dgm:t>
    </dgm:pt>
    <dgm:pt modelId="{C38223C6-7DEC-43CA-BB15-58608C6B53E8}" type="parTrans" cxnId="{9CF8E58B-7D34-47A8-A50F-B0E55E77E84C}">
      <dgm:prSet/>
      <dgm:spPr/>
      <dgm:t>
        <a:bodyPr/>
        <a:lstStyle/>
        <a:p>
          <a:endParaRPr lang="en-US"/>
        </a:p>
      </dgm:t>
    </dgm:pt>
    <dgm:pt modelId="{C5C4DCE7-1C87-4D45-9E4C-A3E9741F10F8}" type="sibTrans" cxnId="{9CF8E58B-7D34-47A8-A50F-B0E55E77E84C}">
      <dgm:prSet/>
      <dgm:spPr/>
      <dgm:t>
        <a:bodyPr/>
        <a:lstStyle/>
        <a:p>
          <a:endParaRPr lang="en-US"/>
        </a:p>
      </dgm:t>
    </dgm:pt>
    <dgm:pt modelId="{071CE80C-900B-4777-9789-6D39C9796E7D}">
      <dgm:prSet/>
      <dgm:spPr/>
      <dgm:t>
        <a:bodyPr/>
        <a:lstStyle/>
        <a:p>
          <a:r>
            <a:rPr lang="en-US"/>
            <a:t>Wood </a:t>
          </a:r>
        </a:p>
      </dgm:t>
    </dgm:pt>
    <dgm:pt modelId="{F4EE6AFA-7EF3-4574-AC06-A0B741394A36}" type="parTrans" cxnId="{3C27CEBB-3E6D-47DF-9732-440FF8111726}">
      <dgm:prSet/>
      <dgm:spPr/>
      <dgm:t>
        <a:bodyPr/>
        <a:lstStyle/>
        <a:p>
          <a:endParaRPr lang="en-US"/>
        </a:p>
      </dgm:t>
    </dgm:pt>
    <dgm:pt modelId="{6FFC9F61-81FD-423B-9CF8-676614A164AA}" type="sibTrans" cxnId="{3C27CEBB-3E6D-47DF-9732-440FF8111726}">
      <dgm:prSet/>
      <dgm:spPr/>
      <dgm:t>
        <a:bodyPr/>
        <a:lstStyle/>
        <a:p>
          <a:endParaRPr lang="en-US"/>
        </a:p>
      </dgm:t>
    </dgm:pt>
    <dgm:pt modelId="{363C7153-0EAD-42DF-8C90-4AFE601162EA}">
      <dgm:prSet/>
      <dgm:spPr/>
      <dgm:t>
        <a:bodyPr/>
        <a:lstStyle/>
        <a:p>
          <a:r>
            <a:rPr lang="en-US"/>
            <a:t>Locally sourced and used</a:t>
          </a:r>
        </a:p>
      </dgm:t>
    </dgm:pt>
    <dgm:pt modelId="{06CC4AE4-B771-47D3-A94F-741A780F0484}" type="parTrans" cxnId="{1DEE76B4-40DF-4ED2-9A2B-541AAD951668}">
      <dgm:prSet/>
      <dgm:spPr/>
      <dgm:t>
        <a:bodyPr/>
        <a:lstStyle/>
        <a:p>
          <a:endParaRPr lang="en-US"/>
        </a:p>
      </dgm:t>
    </dgm:pt>
    <dgm:pt modelId="{4CB3F062-8C2D-4CD6-B73F-450868D76127}" type="sibTrans" cxnId="{1DEE76B4-40DF-4ED2-9A2B-541AAD951668}">
      <dgm:prSet/>
      <dgm:spPr/>
      <dgm:t>
        <a:bodyPr/>
        <a:lstStyle/>
        <a:p>
          <a:endParaRPr lang="en-US"/>
        </a:p>
      </dgm:t>
    </dgm:pt>
    <dgm:pt modelId="{B02B66AA-EC98-40DC-A64A-1C97C74B3AF4}" type="pres">
      <dgm:prSet presAssocID="{BCD7035C-D69E-498B-872E-02059B3B95B7}" presName="Name0" presStyleCnt="0">
        <dgm:presLayoutVars>
          <dgm:dir/>
          <dgm:animLvl val="lvl"/>
          <dgm:resizeHandles val="exact"/>
        </dgm:presLayoutVars>
      </dgm:prSet>
      <dgm:spPr/>
    </dgm:pt>
    <dgm:pt modelId="{74D4660A-F8F4-4ED4-9ADE-B88085ADA1D1}" type="pres">
      <dgm:prSet presAssocID="{664F5150-E931-4874-A372-29E71BFDA9C7}" presName="linNode" presStyleCnt="0"/>
      <dgm:spPr/>
    </dgm:pt>
    <dgm:pt modelId="{7BE148F7-E07C-4080-B57F-6050106005F3}" type="pres">
      <dgm:prSet presAssocID="{664F5150-E931-4874-A372-29E71BFDA9C7}" presName="parentText" presStyleLbl="node1" presStyleIdx="0" presStyleCnt="5">
        <dgm:presLayoutVars>
          <dgm:chMax val="1"/>
          <dgm:bulletEnabled val="1"/>
        </dgm:presLayoutVars>
      </dgm:prSet>
      <dgm:spPr/>
    </dgm:pt>
    <dgm:pt modelId="{347CCC46-B332-4309-9B0B-6727D1424437}" type="pres">
      <dgm:prSet presAssocID="{8641BB5E-891A-4B1E-AB39-1B0B7A9BE2F8}" presName="sp" presStyleCnt="0"/>
      <dgm:spPr/>
    </dgm:pt>
    <dgm:pt modelId="{E1DB30E5-FB4B-4E28-8D63-7B7B76961E5D}" type="pres">
      <dgm:prSet presAssocID="{8C9483FE-734B-4DBF-8B1F-01B1861B1127}" presName="linNode" presStyleCnt="0"/>
      <dgm:spPr/>
    </dgm:pt>
    <dgm:pt modelId="{021565F4-F050-4526-81EC-9F810B1256AD}" type="pres">
      <dgm:prSet presAssocID="{8C9483FE-734B-4DBF-8B1F-01B1861B1127}" presName="parentText" presStyleLbl="node1" presStyleIdx="1" presStyleCnt="5">
        <dgm:presLayoutVars>
          <dgm:chMax val="1"/>
          <dgm:bulletEnabled val="1"/>
        </dgm:presLayoutVars>
      </dgm:prSet>
      <dgm:spPr/>
    </dgm:pt>
    <dgm:pt modelId="{D5343502-6F1F-40BF-9B24-0F77C7389765}" type="pres">
      <dgm:prSet presAssocID="{8C9483FE-734B-4DBF-8B1F-01B1861B1127}" presName="descendantText" presStyleLbl="alignAccFollowNode1" presStyleIdx="0" presStyleCnt="4">
        <dgm:presLayoutVars>
          <dgm:bulletEnabled val="1"/>
        </dgm:presLayoutVars>
      </dgm:prSet>
      <dgm:spPr/>
    </dgm:pt>
    <dgm:pt modelId="{B3E274D5-B90E-4668-963C-A5D6CE6446B0}" type="pres">
      <dgm:prSet presAssocID="{C9B54C74-FDF6-47E3-AA8B-FF0905CDC1D8}" presName="sp" presStyleCnt="0"/>
      <dgm:spPr/>
    </dgm:pt>
    <dgm:pt modelId="{7CE849F5-FC59-47D0-86CD-1442D309CD39}" type="pres">
      <dgm:prSet presAssocID="{23407D0C-1DF3-4BD9-9211-2ECC90B8C30D}" presName="linNode" presStyleCnt="0"/>
      <dgm:spPr/>
    </dgm:pt>
    <dgm:pt modelId="{61B1B86B-0B13-43EA-8679-822152C45509}" type="pres">
      <dgm:prSet presAssocID="{23407D0C-1DF3-4BD9-9211-2ECC90B8C30D}" presName="parentText" presStyleLbl="node1" presStyleIdx="2" presStyleCnt="5">
        <dgm:presLayoutVars>
          <dgm:chMax val="1"/>
          <dgm:bulletEnabled val="1"/>
        </dgm:presLayoutVars>
      </dgm:prSet>
      <dgm:spPr/>
    </dgm:pt>
    <dgm:pt modelId="{58C67A33-AB1A-4C34-A9FD-BE95A66B73CA}" type="pres">
      <dgm:prSet presAssocID="{23407D0C-1DF3-4BD9-9211-2ECC90B8C30D}" presName="descendantText" presStyleLbl="alignAccFollowNode1" presStyleIdx="1" presStyleCnt="4">
        <dgm:presLayoutVars>
          <dgm:bulletEnabled val="1"/>
        </dgm:presLayoutVars>
      </dgm:prSet>
      <dgm:spPr/>
    </dgm:pt>
    <dgm:pt modelId="{42EE0675-4CD0-4BB8-ACBB-3694FBD50CF0}" type="pres">
      <dgm:prSet presAssocID="{800C211E-CFBC-40C4-A3DB-BE6EA1834142}" presName="sp" presStyleCnt="0"/>
      <dgm:spPr/>
    </dgm:pt>
    <dgm:pt modelId="{28A3BA60-1921-457E-89A5-BE057D658021}" type="pres">
      <dgm:prSet presAssocID="{BCEE66FE-6167-4E48-BF37-56AB18E9B05D}" presName="linNode" presStyleCnt="0"/>
      <dgm:spPr/>
    </dgm:pt>
    <dgm:pt modelId="{EFFF3192-4B72-47F9-BB53-56CAD3D0FC0F}" type="pres">
      <dgm:prSet presAssocID="{BCEE66FE-6167-4E48-BF37-56AB18E9B05D}" presName="parentText" presStyleLbl="node1" presStyleIdx="3" presStyleCnt="5">
        <dgm:presLayoutVars>
          <dgm:chMax val="1"/>
          <dgm:bulletEnabled val="1"/>
        </dgm:presLayoutVars>
      </dgm:prSet>
      <dgm:spPr/>
    </dgm:pt>
    <dgm:pt modelId="{7F21EC50-2554-4CF0-ACB2-FA751B0BCAFD}" type="pres">
      <dgm:prSet presAssocID="{BCEE66FE-6167-4E48-BF37-56AB18E9B05D}" presName="descendantText" presStyleLbl="alignAccFollowNode1" presStyleIdx="2" presStyleCnt="4">
        <dgm:presLayoutVars>
          <dgm:bulletEnabled val="1"/>
        </dgm:presLayoutVars>
      </dgm:prSet>
      <dgm:spPr/>
    </dgm:pt>
    <dgm:pt modelId="{91B41571-799D-4E0B-8AF0-042ABFE9A17D}" type="pres">
      <dgm:prSet presAssocID="{1B9347D1-5946-4E10-9C4D-7A92CD1CB09F}" presName="sp" presStyleCnt="0"/>
      <dgm:spPr/>
    </dgm:pt>
    <dgm:pt modelId="{52FFBB15-565A-49D5-BE12-210D7A47EAF4}" type="pres">
      <dgm:prSet presAssocID="{071CE80C-900B-4777-9789-6D39C9796E7D}" presName="linNode" presStyleCnt="0"/>
      <dgm:spPr/>
    </dgm:pt>
    <dgm:pt modelId="{CB90AB0A-0590-4F2B-BE6D-D6DB8AFACBE2}" type="pres">
      <dgm:prSet presAssocID="{071CE80C-900B-4777-9789-6D39C9796E7D}" presName="parentText" presStyleLbl="node1" presStyleIdx="4" presStyleCnt="5">
        <dgm:presLayoutVars>
          <dgm:chMax val="1"/>
          <dgm:bulletEnabled val="1"/>
        </dgm:presLayoutVars>
      </dgm:prSet>
      <dgm:spPr/>
    </dgm:pt>
    <dgm:pt modelId="{93A8C076-03BC-4462-AB90-E0BBA3BDCD5E}" type="pres">
      <dgm:prSet presAssocID="{071CE80C-900B-4777-9789-6D39C9796E7D}" presName="descendantText" presStyleLbl="alignAccFollowNode1" presStyleIdx="3" presStyleCnt="4">
        <dgm:presLayoutVars>
          <dgm:bulletEnabled val="1"/>
        </dgm:presLayoutVars>
      </dgm:prSet>
      <dgm:spPr/>
    </dgm:pt>
  </dgm:ptLst>
  <dgm:cxnLst>
    <dgm:cxn modelId="{BA113F3B-527B-4D6E-B659-B33CAB7A79F4}" type="presOf" srcId="{D75C74F1-CFE9-4BAC-9DAC-E94CA39A9744}" destId="{7F21EC50-2554-4CF0-ACB2-FA751B0BCAFD}" srcOrd="0" destOrd="0" presId="urn:microsoft.com/office/officeart/2005/8/layout/vList5"/>
    <dgm:cxn modelId="{3C1DDC47-52ED-4EBC-A03C-0C8906C7C280}" type="presOf" srcId="{B3B019D4-2ADE-45B3-B251-BA41AE8BDEEA}" destId="{58C67A33-AB1A-4C34-A9FD-BE95A66B73CA}" srcOrd="0" destOrd="0" presId="urn:microsoft.com/office/officeart/2005/8/layout/vList5"/>
    <dgm:cxn modelId="{2EB2E350-58A8-4012-BAC7-1FB5E5A61BAE}" type="presOf" srcId="{BCEE66FE-6167-4E48-BF37-56AB18E9B05D}" destId="{EFFF3192-4B72-47F9-BB53-56CAD3D0FC0F}" srcOrd="0" destOrd="0" presId="urn:microsoft.com/office/officeart/2005/8/layout/vList5"/>
    <dgm:cxn modelId="{59D1F074-ACE4-4B6C-8E33-74E8FA1025EC}" type="presOf" srcId="{451B5030-63BD-4DBA-BA81-6C95629DF911}" destId="{D5343502-6F1F-40BF-9B24-0F77C7389765}" srcOrd="0" destOrd="0" presId="urn:microsoft.com/office/officeart/2005/8/layout/vList5"/>
    <dgm:cxn modelId="{D3DBE678-D7F1-4A46-A0DC-666E51E7F1EE}" type="presOf" srcId="{BCD7035C-D69E-498B-872E-02059B3B95B7}" destId="{B02B66AA-EC98-40DC-A64A-1C97C74B3AF4}" srcOrd="0" destOrd="0" presId="urn:microsoft.com/office/officeart/2005/8/layout/vList5"/>
    <dgm:cxn modelId="{8C2B8E83-F1CE-47CD-AAA1-F8D1ED96D9B8}" type="presOf" srcId="{071CE80C-900B-4777-9789-6D39C9796E7D}" destId="{CB90AB0A-0590-4F2B-BE6D-D6DB8AFACBE2}" srcOrd="0" destOrd="0" presId="urn:microsoft.com/office/officeart/2005/8/layout/vList5"/>
    <dgm:cxn modelId="{2244828A-EF00-4723-BDF4-B347ED949111}" srcId="{BCD7035C-D69E-498B-872E-02059B3B95B7}" destId="{8C9483FE-734B-4DBF-8B1F-01B1861B1127}" srcOrd="1" destOrd="0" parTransId="{2025217B-E88C-4390-B3D9-19DEB29EB012}" sibTransId="{C9B54C74-FDF6-47E3-AA8B-FF0905CDC1D8}"/>
    <dgm:cxn modelId="{9CF8E58B-7D34-47A8-A50F-B0E55E77E84C}" srcId="{BCEE66FE-6167-4E48-BF37-56AB18E9B05D}" destId="{D75C74F1-CFE9-4BAC-9DAC-E94CA39A9744}" srcOrd="0" destOrd="0" parTransId="{C38223C6-7DEC-43CA-BB15-58608C6B53E8}" sibTransId="{C5C4DCE7-1C87-4D45-9E4C-A3E9741F10F8}"/>
    <dgm:cxn modelId="{09852FA2-25BA-4B66-BBF6-56652AB6A644}" type="presOf" srcId="{363C7153-0EAD-42DF-8C90-4AFE601162EA}" destId="{93A8C076-03BC-4462-AB90-E0BBA3BDCD5E}" srcOrd="0" destOrd="0" presId="urn:microsoft.com/office/officeart/2005/8/layout/vList5"/>
    <dgm:cxn modelId="{03081BA8-8465-465E-8BF3-325CC8B7BD94}" type="presOf" srcId="{23407D0C-1DF3-4BD9-9211-2ECC90B8C30D}" destId="{61B1B86B-0B13-43EA-8679-822152C45509}" srcOrd="0" destOrd="0" presId="urn:microsoft.com/office/officeart/2005/8/layout/vList5"/>
    <dgm:cxn modelId="{E61924B2-8081-4FDE-84CC-9578DCD0D64A}" type="presOf" srcId="{8C9483FE-734B-4DBF-8B1F-01B1861B1127}" destId="{021565F4-F050-4526-81EC-9F810B1256AD}" srcOrd="0" destOrd="0" presId="urn:microsoft.com/office/officeart/2005/8/layout/vList5"/>
    <dgm:cxn modelId="{1DEE76B4-40DF-4ED2-9A2B-541AAD951668}" srcId="{071CE80C-900B-4777-9789-6D39C9796E7D}" destId="{363C7153-0EAD-42DF-8C90-4AFE601162EA}" srcOrd="0" destOrd="0" parTransId="{06CC4AE4-B771-47D3-A94F-741A780F0484}" sibTransId="{4CB3F062-8C2D-4CD6-B73F-450868D76127}"/>
    <dgm:cxn modelId="{2DD8A8B5-EDEE-4991-9C4E-2F470E61B3CB}" srcId="{BCD7035C-D69E-498B-872E-02059B3B95B7}" destId="{23407D0C-1DF3-4BD9-9211-2ECC90B8C30D}" srcOrd="2" destOrd="0" parTransId="{0F4ED875-B46B-4E1B-8225-A96544D39456}" sibTransId="{800C211E-CFBC-40C4-A3DB-BE6EA1834142}"/>
    <dgm:cxn modelId="{48F23FBA-636C-46C5-9C49-6380E06B2ED4}" srcId="{8C9483FE-734B-4DBF-8B1F-01B1861B1127}" destId="{451B5030-63BD-4DBA-BA81-6C95629DF911}" srcOrd="0" destOrd="0" parTransId="{7491F8B1-359C-4EB3-B1D6-60B1BD165832}" sibTransId="{1FBD3932-5C40-404E-A242-3F0BC6B14D56}"/>
    <dgm:cxn modelId="{3C27CEBB-3E6D-47DF-9732-440FF8111726}" srcId="{BCD7035C-D69E-498B-872E-02059B3B95B7}" destId="{071CE80C-900B-4777-9789-6D39C9796E7D}" srcOrd="4" destOrd="0" parTransId="{F4EE6AFA-7EF3-4574-AC06-A0B741394A36}" sibTransId="{6FFC9F61-81FD-423B-9CF8-676614A164AA}"/>
    <dgm:cxn modelId="{DA7975C8-A37B-4EAF-94BC-9351CCB09939}" srcId="{BCD7035C-D69E-498B-872E-02059B3B95B7}" destId="{BCEE66FE-6167-4E48-BF37-56AB18E9B05D}" srcOrd="3" destOrd="0" parTransId="{BDF0D677-86B8-4304-98A1-E9F8D7C1B80B}" sibTransId="{1B9347D1-5946-4E10-9C4D-7A92CD1CB09F}"/>
    <dgm:cxn modelId="{749D04D7-ECB0-4D49-9736-3E5090B39F5B}" srcId="{BCD7035C-D69E-498B-872E-02059B3B95B7}" destId="{664F5150-E931-4874-A372-29E71BFDA9C7}" srcOrd="0" destOrd="0" parTransId="{CC58EBE7-F3B6-478B-A455-6F90CD650B1A}" sibTransId="{8641BB5E-891A-4B1E-AB39-1B0B7A9BE2F8}"/>
    <dgm:cxn modelId="{D61607E7-2A21-4427-8C18-BF2331A8B9E0}" type="presOf" srcId="{664F5150-E931-4874-A372-29E71BFDA9C7}" destId="{7BE148F7-E07C-4080-B57F-6050106005F3}" srcOrd="0" destOrd="0" presId="urn:microsoft.com/office/officeart/2005/8/layout/vList5"/>
    <dgm:cxn modelId="{670AB3E9-5AB0-4FCC-8C45-A984996C0594}" srcId="{23407D0C-1DF3-4BD9-9211-2ECC90B8C30D}" destId="{B3B019D4-2ADE-45B3-B251-BA41AE8BDEEA}" srcOrd="0" destOrd="0" parTransId="{3084459A-A280-43BB-9F2D-85C0D7385F22}" sibTransId="{CC1CD355-1789-4E4D-BFD3-8B281FB3DA3A}"/>
    <dgm:cxn modelId="{EAA88F57-8596-4CAF-A82E-DF2D0F738852}" type="presParOf" srcId="{B02B66AA-EC98-40DC-A64A-1C97C74B3AF4}" destId="{74D4660A-F8F4-4ED4-9ADE-B88085ADA1D1}" srcOrd="0" destOrd="0" presId="urn:microsoft.com/office/officeart/2005/8/layout/vList5"/>
    <dgm:cxn modelId="{3D44F56F-248E-49B0-B244-2B3C16FE4B14}" type="presParOf" srcId="{74D4660A-F8F4-4ED4-9ADE-B88085ADA1D1}" destId="{7BE148F7-E07C-4080-B57F-6050106005F3}" srcOrd="0" destOrd="0" presId="urn:microsoft.com/office/officeart/2005/8/layout/vList5"/>
    <dgm:cxn modelId="{FF80EA5B-0B49-4EAE-8457-8DE6B7AFEB98}" type="presParOf" srcId="{B02B66AA-EC98-40DC-A64A-1C97C74B3AF4}" destId="{347CCC46-B332-4309-9B0B-6727D1424437}" srcOrd="1" destOrd="0" presId="urn:microsoft.com/office/officeart/2005/8/layout/vList5"/>
    <dgm:cxn modelId="{961E7BF4-4E64-4DD7-BA5B-08955171FB2B}" type="presParOf" srcId="{B02B66AA-EC98-40DC-A64A-1C97C74B3AF4}" destId="{E1DB30E5-FB4B-4E28-8D63-7B7B76961E5D}" srcOrd="2" destOrd="0" presId="urn:microsoft.com/office/officeart/2005/8/layout/vList5"/>
    <dgm:cxn modelId="{B90827D7-73F0-4687-BE6C-58CCB8FFA6A2}" type="presParOf" srcId="{E1DB30E5-FB4B-4E28-8D63-7B7B76961E5D}" destId="{021565F4-F050-4526-81EC-9F810B1256AD}" srcOrd="0" destOrd="0" presId="urn:microsoft.com/office/officeart/2005/8/layout/vList5"/>
    <dgm:cxn modelId="{3E7142C3-ED00-4265-BBC7-DDD8ABFBA90C}" type="presParOf" srcId="{E1DB30E5-FB4B-4E28-8D63-7B7B76961E5D}" destId="{D5343502-6F1F-40BF-9B24-0F77C7389765}" srcOrd="1" destOrd="0" presId="urn:microsoft.com/office/officeart/2005/8/layout/vList5"/>
    <dgm:cxn modelId="{2BB80DAD-374D-4B2A-80B9-F8F544D4921A}" type="presParOf" srcId="{B02B66AA-EC98-40DC-A64A-1C97C74B3AF4}" destId="{B3E274D5-B90E-4668-963C-A5D6CE6446B0}" srcOrd="3" destOrd="0" presId="urn:microsoft.com/office/officeart/2005/8/layout/vList5"/>
    <dgm:cxn modelId="{91A7D70A-C656-4384-8AEC-C4D772F9A3B9}" type="presParOf" srcId="{B02B66AA-EC98-40DC-A64A-1C97C74B3AF4}" destId="{7CE849F5-FC59-47D0-86CD-1442D309CD39}" srcOrd="4" destOrd="0" presId="urn:microsoft.com/office/officeart/2005/8/layout/vList5"/>
    <dgm:cxn modelId="{7C5C49AD-66A8-4F59-86A3-5CF237B31259}" type="presParOf" srcId="{7CE849F5-FC59-47D0-86CD-1442D309CD39}" destId="{61B1B86B-0B13-43EA-8679-822152C45509}" srcOrd="0" destOrd="0" presId="urn:microsoft.com/office/officeart/2005/8/layout/vList5"/>
    <dgm:cxn modelId="{EA29BB39-8474-4C6B-A473-08F965D92A42}" type="presParOf" srcId="{7CE849F5-FC59-47D0-86CD-1442D309CD39}" destId="{58C67A33-AB1A-4C34-A9FD-BE95A66B73CA}" srcOrd="1" destOrd="0" presId="urn:microsoft.com/office/officeart/2005/8/layout/vList5"/>
    <dgm:cxn modelId="{8F8CF35B-ADBD-4906-9DA1-1557157F0768}" type="presParOf" srcId="{B02B66AA-EC98-40DC-A64A-1C97C74B3AF4}" destId="{42EE0675-4CD0-4BB8-ACBB-3694FBD50CF0}" srcOrd="5" destOrd="0" presId="urn:microsoft.com/office/officeart/2005/8/layout/vList5"/>
    <dgm:cxn modelId="{443AF800-77B8-41C4-82E6-DD31E3013CC2}" type="presParOf" srcId="{B02B66AA-EC98-40DC-A64A-1C97C74B3AF4}" destId="{28A3BA60-1921-457E-89A5-BE057D658021}" srcOrd="6" destOrd="0" presId="urn:microsoft.com/office/officeart/2005/8/layout/vList5"/>
    <dgm:cxn modelId="{E98AF331-5613-40A1-A02F-E516C1D5B030}" type="presParOf" srcId="{28A3BA60-1921-457E-89A5-BE057D658021}" destId="{EFFF3192-4B72-47F9-BB53-56CAD3D0FC0F}" srcOrd="0" destOrd="0" presId="urn:microsoft.com/office/officeart/2005/8/layout/vList5"/>
    <dgm:cxn modelId="{AFEB443C-9538-4B88-A048-F089E91D5FBD}" type="presParOf" srcId="{28A3BA60-1921-457E-89A5-BE057D658021}" destId="{7F21EC50-2554-4CF0-ACB2-FA751B0BCAFD}" srcOrd="1" destOrd="0" presId="urn:microsoft.com/office/officeart/2005/8/layout/vList5"/>
    <dgm:cxn modelId="{CF1EF7A2-2A1C-49E3-8BD7-2B4A6556605F}" type="presParOf" srcId="{B02B66AA-EC98-40DC-A64A-1C97C74B3AF4}" destId="{91B41571-799D-4E0B-8AF0-042ABFE9A17D}" srcOrd="7" destOrd="0" presId="urn:microsoft.com/office/officeart/2005/8/layout/vList5"/>
    <dgm:cxn modelId="{9EB3CCB0-8410-4D09-A33D-6009BF506E0C}" type="presParOf" srcId="{B02B66AA-EC98-40DC-A64A-1C97C74B3AF4}" destId="{52FFBB15-565A-49D5-BE12-210D7A47EAF4}" srcOrd="8" destOrd="0" presId="urn:microsoft.com/office/officeart/2005/8/layout/vList5"/>
    <dgm:cxn modelId="{D7410627-C92E-4BB0-AB3B-0881DA1E533B}" type="presParOf" srcId="{52FFBB15-565A-49D5-BE12-210D7A47EAF4}" destId="{CB90AB0A-0590-4F2B-BE6D-D6DB8AFACBE2}" srcOrd="0" destOrd="0" presId="urn:microsoft.com/office/officeart/2005/8/layout/vList5"/>
    <dgm:cxn modelId="{B0B92F4F-E20E-48BF-ACFA-6D8A3AD6FA68}" type="presParOf" srcId="{52FFBB15-565A-49D5-BE12-210D7A47EAF4}" destId="{93A8C076-03BC-4462-AB90-E0BBA3BDCD5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E7C655-7887-4E53-BEDF-96EE7E507C73}"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9E4FDCD1-8647-451E-9F0D-F27C46BDAC57}">
      <dgm:prSet/>
      <dgm:spPr/>
      <dgm:t>
        <a:bodyPr/>
        <a:lstStyle/>
        <a:p>
          <a:r>
            <a:rPr lang="en-CA"/>
            <a:t>Housing types and age </a:t>
          </a:r>
          <a:endParaRPr lang="en-US"/>
        </a:p>
      </dgm:t>
    </dgm:pt>
    <dgm:pt modelId="{210F2411-B6A5-4C91-A0EC-CCD2BF34735D}" type="parTrans" cxnId="{84E045AF-7C6F-404A-815B-DEA42EEADBA3}">
      <dgm:prSet/>
      <dgm:spPr/>
      <dgm:t>
        <a:bodyPr/>
        <a:lstStyle/>
        <a:p>
          <a:endParaRPr lang="en-US"/>
        </a:p>
      </dgm:t>
    </dgm:pt>
    <dgm:pt modelId="{1A0B7194-DA3C-42D6-9081-B6E05973A53F}" type="sibTrans" cxnId="{84E045AF-7C6F-404A-815B-DEA42EEADBA3}">
      <dgm:prSet/>
      <dgm:spPr/>
      <dgm:t>
        <a:bodyPr/>
        <a:lstStyle/>
        <a:p>
          <a:endParaRPr lang="en-US"/>
        </a:p>
      </dgm:t>
    </dgm:pt>
    <dgm:pt modelId="{04B1F6E3-E31C-4B3B-B08C-B2DB13071C5F}">
      <dgm:prSet/>
      <dgm:spPr/>
      <dgm:t>
        <a:bodyPr/>
        <a:lstStyle/>
        <a:p>
          <a:r>
            <a:rPr lang="en-CA" dirty="0"/>
            <a:t>Ask about typical bills</a:t>
          </a:r>
        </a:p>
        <a:p>
          <a:r>
            <a:rPr lang="en-CA" dirty="0"/>
            <a:t>(Community and individual)</a:t>
          </a:r>
          <a:endParaRPr lang="en-US" dirty="0"/>
        </a:p>
      </dgm:t>
    </dgm:pt>
    <dgm:pt modelId="{A7B23DA8-BCCA-4A01-A6CC-DA747926AB25}" type="parTrans" cxnId="{A50FDE57-B533-418A-8EC6-09BDC5933DDF}">
      <dgm:prSet/>
      <dgm:spPr/>
      <dgm:t>
        <a:bodyPr/>
        <a:lstStyle/>
        <a:p>
          <a:endParaRPr lang="en-US"/>
        </a:p>
      </dgm:t>
    </dgm:pt>
    <dgm:pt modelId="{61784D95-483C-4A71-B6D6-E541DFA62F53}" type="sibTrans" cxnId="{A50FDE57-B533-418A-8EC6-09BDC5933DDF}">
      <dgm:prSet/>
      <dgm:spPr/>
      <dgm:t>
        <a:bodyPr/>
        <a:lstStyle/>
        <a:p>
          <a:endParaRPr lang="en-US"/>
        </a:p>
      </dgm:t>
    </dgm:pt>
    <dgm:pt modelId="{B971445A-E3CF-488D-BFD1-5B9FFA3D2E3D}">
      <dgm:prSet/>
      <dgm:spPr/>
      <dgm:t>
        <a:bodyPr/>
        <a:lstStyle/>
        <a:p>
          <a:endParaRPr lang="en-US" dirty="0"/>
        </a:p>
      </dgm:t>
    </dgm:pt>
    <dgm:pt modelId="{81D57C17-D219-461A-BD5A-9A8EA9902019}" type="parTrans" cxnId="{9845814F-74DC-4B16-AEAC-9D21EFE7678D}">
      <dgm:prSet/>
      <dgm:spPr/>
      <dgm:t>
        <a:bodyPr/>
        <a:lstStyle/>
        <a:p>
          <a:endParaRPr lang="en-US"/>
        </a:p>
      </dgm:t>
    </dgm:pt>
    <dgm:pt modelId="{32602DF7-833E-44E1-AAB7-1BFB335F2FE2}" type="sibTrans" cxnId="{9845814F-74DC-4B16-AEAC-9D21EFE7678D}">
      <dgm:prSet/>
      <dgm:spPr/>
      <dgm:t>
        <a:bodyPr/>
        <a:lstStyle/>
        <a:p>
          <a:endParaRPr lang="en-US"/>
        </a:p>
      </dgm:t>
    </dgm:pt>
    <dgm:pt modelId="{C856D5D0-35C4-4148-99CF-C78D0E088295}">
      <dgm:prSet/>
      <dgm:spPr/>
      <dgm:t>
        <a:bodyPr/>
        <a:lstStyle/>
        <a:p>
          <a:r>
            <a:rPr lang="en-CA"/>
            <a:t>Current programs or initiatives regarding housing and organizational structure</a:t>
          </a:r>
          <a:endParaRPr lang="en-US"/>
        </a:p>
      </dgm:t>
    </dgm:pt>
    <dgm:pt modelId="{DD61D2C9-4474-44A7-A816-C229FD3F0487}" type="parTrans" cxnId="{29882F61-1645-418D-99FA-99A0D6ED89A3}">
      <dgm:prSet/>
      <dgm:spPr/>
      <dgm:t>
        <a:bodyPr/>
        <a:lstStyle/>
        <a:p>
          <a:endParaRPr lang="en-US"/>
        </a:p>
      </dgm:t>
    </dgm:pt>
    <dgm:pt modelId="{44312922-8EB6-4D6A-8CB2-AE95F8F793FB}" type="sibTrans" cxnId="{29882F61-1645-418D-99FA-99A0D6ED89A3}">
      <dgm:prSet/>
      <dgm:spPr/>
      <dgm:t>
        <a:bodyPr/>
        <a:lstStyle/>
        <a:p>
          <a:endParaRPr lang="en-US"/>
        </a:p>
      </dgm:t>
    </dgm:pt>
    <dgm:pt modelId="{8AEFED2F-BC42-4DC0-AD87-31FF73A63D52}">
      <dgm:prSet/>
      <dgm:spPr/>
      <dgm:t>
        <a:bodyPr/>
        <a:lstStyle/>
        <a:p>
          <a:r>
            <a:rPr lang="en-CA"/>
            <a:t>Short and long term outlook for housing: new construction and upgrades</a:t>
          </a:r>
          <a:endParaRPr lang="en-US"/>
        </a:p>
      </dgm:t>
    </dgm:pt>
    <dgm:pt modelId="{87B9E423-20E4-44DD-85FC-8202D1CAC3F9}" type="parTrans" cxnId="{F3CA8987-83A1-4792-B71E-9645E864655C}">
      <dgm:prSet/>
      <dgm:spPr/>
      <dgm:t>
        <a:bodyPr/>
        <a:lstStyle/>
        <a:p>
          <a:endParaRPr lang="en-US"/>
        </a:p>
      </dgm:t>
    </dgm:pt>
    <dgm:pt modelId="{1C2853A8-108D-4FB3-B71F-D1165EC0C472}" type="sibTrans" cxnId="{F3CA8987-83A1-4792-B71E-9645E864655C}">
      <dgm:prSet/>
      <dgm:spPr/>
      <dgm:t>
        <a:bodyPr/>
        <a:lstStyle/>
        <a:p>
          <a:endParaRPr lang="en-US"/>
        </a:p>
      </dgm:t>
    </dgm:pt>
    <dgm:pt modelId="{5134752C-7EE3-45C8-876D-EA83EEA4A2E3}" type="pres">
      <dgm:prSet presAssocID="{B3E7C655-7887-4E53-BEDF-96EE7E507C73}" presName="linear" presStyleCnt="0">
        <dgm:presLayoutVars>
          <dgm:animLvl val="lvl"/>
          <dgm:resizeHandles val="exact"/>
        </dgm:presLayoutVars>
      </dgm:prSet>
      <dgm:spPr/>
    </dgm:pt>
    <dgm:pt modelId="{69AC1F88-1E24-4B74-A4D0-67A4932FAE31}" type="pres">
      <dgm:prSet presAssocID="{9E4FDCD1-8647-451E-9F0D-F27C46BDAC57}" presName="parentText" presStyleLbl="node1" presStyleIdx="0" presStyleCnt="4">
        <dgm:presLayoutVars>
          <dgm:chMax val="0"/>
          <dgm:bulletEnabled val="1"/>
        </dgm:presLayoutVars>
      </dgm:prSet>
      <dgm:spPr/>
    </dgm:pt>
    <dgm:pt modelId="{8FA853BA-1BF4-4670-908A-D5444C89FCA0}" type="pres">
      <dgm:prSet presAssocID="{1A0B7194-DA3C-42D6-9081-B6E05973A53F}" presName="spacer" presStyleCnt="0"/>
      <dgm:spPr/>
    </dgm:pt>
    <dgm:pt modelId="{76B5326A-5171-41BD-A97E-0123C800827F}" type="pres">
      <dgm:prSet presAssocID="{04B1F6E3-E31C-4B3B-B08C-B2DB13071C5F}" presName="parentText" presStyleLbl="node1" presStyleIdx="1" presStyleCnt="4" custLinFactNeighborX="-812" custLinFactNeighborY="-697">
        <dgm:presLayoutVars>
          <dgm:chMax val="0"/>
          <dgm:bulletEnabled val="1"/>
        </dgm:presLayoutVars>
      </dgm:prSet>
      <dgm:spPr/>
    </dgm:pt>
    <dgm:pt modelId="{FE2B4F07-D8C5-40DD-A6EC-5376E77089A8}" type="pres">
      <dgm:prSet presAssocID="{04B1F6E3-E31C-4B3B-B08C-B2DB13071C5F}" presName="childText" presStyleLbl="revTx" presStyleIdx="0" presStyleCnt="1" custLinFactNeighborX="-1707" custLinFactNeighborY="3513">
        <dgm:presLayoutVars>
          <dgm:bulletEnabled val="1"/>
        </dgm:presLayoutVars>
      </dgm:prSet>
      <dgm:spPr/>
    </dgm:pt>
    <dgm:pt modelId="{3593F271-BECF-4913-952F-078079628444}" type="pres">
      <dgm:prSet presAssocID="{C856D5D0-35C4-4148-99CF-C78D0E088295}" presName="parentText" presStyleLbl="node1" presStyleIdx="2" presStyleCnt="4" custLinFactY="-18713" custLinFactNeighborX="-60" custLinFactNeighborY="-100000">
        <dgm:presLayoutVars>
          <dgm:chMax val="0"/>
          <dgm:bulletEnabled val="1"/>
        </dgm:presLayoutVars>
      </dgm:prSet>
      <dgm:spPr/>
    </dgm:pt>
    <dgm:pt modelId="{C94E0473-1864-4061-8407-96E4ACFD8C68}" type="pres">
      <dgm:prSet presAssocID="{44312922-8EB6-4D6A-8CB2-AE95F8F793FB}" presName="spacer" presStyleCnt="0"/>
      <dgm:spPr/>
    </dgm:pt>
    <dgm:pt modelId="{800FAD19-8948-4D7B-9447-3B139BF8003E}" type="pres">
      <dgm:prSet presAssocID="{8AEFED2F-BC42-4DC0-AD87-31FF73A63D52}" presName="parentText" presStyleLbl="node1" presStyleIdx="3" presStyleCnt="4" custLinFactY="-17745" custLinFactNeighborX="516" custLinFactNeighborY="-100000">
        <dgm:presLayoutVars>
          <dgm:chMax val="0"/>
          <dgm:bulletEnabled val="1"/>
        </dgm:presLayoutVars>
      </dgm:prSet>
      <dgm:spPr/>
    </dgm:pt>
  </dgm:ptLst>
  <dgm:cxnLst>
    <dgm:cxn modelId="{4213EB0A-F2C8-486D-A39F-41DCE7A193AD}" type="presOf" srcId="{04B1F6E3-E31C-4B3B-B08C-B2DB13071C5F}" destId="{76B5326A-5171-41BD-A97E-0123C800827F}" srcOrd="0" destOrd="0" presId="urn:microsoft.com/office/officeart/2005/8/layout/vList2"/>
    <dgm:cxn modelId="{CCBA1813-90C8-46AF-9265-41A8F432E6DB}" type="presOf" srcId="{9E4FDCD1-8647-451E-9F0D-F27C46BDAC57}" destId="{69AC1F88-1E24-4B74-A4D0-67A4932FAE31}" srcOrd="0" destOrd="0" presId="urn:microsoft.com/office/officeart/2005/8/layout/vList2"/>
    <dgm:cxn modelId="{574AF118-51FC-4A8F-AA77-ECD03E0382FD}" type="presOf" srcId="{8AEFED2F-BC42-4DC0-AD87-31FF73A63D52}" destId="{800FAD19-8948-4D7B-9447-3B139BF8003E}" srcOrd="0" destOrd="0" presId="urn:microsoft.com/office/officeart/2005/8/layout/vList2"/>
    <dgm:cxn modelId="{E94A5929-5D6A-410D-B51B-169EE8B7E137}" type="presOf" srcId="{B971445A-E3CF-488D-BFD1-5B9FFA3D2E3D}" destId="{FE2B4F07-D8C5-40DD-A6EC-5376E77089A8}" srcOrd="0" destOrd="0" presId="urn:microsoft.com/office/officeart/2005/8/layout/vList2"/>
    <dgm:cxn modelId="{29882F61-1645-418D-99FA-99A0D6ED89A3}" srcId="{B3E7C655-7887-4E53-BEDF-96EE7E507C73}" destId="{C856D5D0-35C4-4148-99CF-C78D0E088295}" srcOrd="2" destOrd="0" parTransId="{DD61D2C9-4474-44A7-A816-C229FD3F0487}" sibTransId="{44312922-8EB6-4D6A-8CB2-AE95F8F793FB}"/>
    <dgm:cxn modelId="{9845814F-74DC-4B16-AEAC-9D21EFE7678D}" srcId="{04B1F6E3-E31C-4B3B-B08C-B2DB13071C5F}" destId="{B971445A-E3CF-488D-BFD1-5B9FFA3D2E3D}" srcOrd="0" destOrd="0" parTransId="{81D57C17-D219-461A-BD5A-9A8EA9902019}" sibTransId="{32602DF7-833E-44E1-AAB7-1BFB335F2FE2}"/>
    <dgm:cxn modelId="{A50FDE57-B533-418A-8EC6-09BDC5933DDF}" srcId="{B3E7C655-7887-4E53-BEDF-96EE7E507C73}" destId="{04B1F6E3-E31C-4B3B-B08C-B2DB13071C5F}" srcOrd="1" destOrd="0" parTransId="{A7B23DA8-BCCA-4A01-A6CC-DA747926AB25}" sibTransId="{61784D95-483C-4A71-B6D6-E541DFA62F53}"/>
    <dgm:cxn modelId="{F3CA8987-83A1-4792-B71E-9645E864655C}" srcId="{B3E7C655-7887-4E53-BEDF-96EE7E507C73}" destId="{8AEFED2F-BC42-4DC0-AD87-31FF73A63D52}" srcOrd="3" destOrd="0" parTransId="{87B9E423-20E4-44DD-85FC-8202D1CAC3F9}" sibTransId="{1C2853A8-108D-4FB3-B71F-D1165EC0C472}"/>
    <dgm:cxn modelId="{B64AA19C-B4B1-4BD7-BD83-1EF2E56671B6}" type="presOf" srcId="{C856D5D0-35C4-4148-99CF-C78D0E088295}" destId="{3593F271-BECF-4913-952F-078079628444}" srcOrd="0" destOrd="0" presId="urn:microsoft.com/office/officeart/2005/8/layout/vList2"/>
    <dgm:cxn modelId="{84E045AF-7C6F-404A-815B-DEA42EEADBA3}" srcId="{B3E7C655-7887-4E53-BEDF-96EE7E507C73}" destId="{9E4FDCD1-8647-451E-9F0D-F27C46BDAC57}" srcOrd="0" destOrd="0" parTransId="{210F2411-B6A5-4C91-A0EC-CCD2BF34735D}" sibTransId="{1A0B7194-DA3C-42D6-9081-B6E05973A53F}"/>
    <dgm:cxn modelId="{7C0A39BA-C1DF-40B1-929B-3FF5D950222F}" type="presOf" srcId="{B3E7C655-7887-4E53-BEDF-96EE7E507C73}" destId="{5134752C-7EE3-45C8-876D-EA83EEA4A2E3}" srcOrd="0" destOrd="0" presId="urn:microsoft.com/office/officeart/2005/8/layout/vList2"/>
    <dgm:cxn modelId="{CC899073-18A5-4014-9D9B-28986FCF7D5F}" type="presParOf" srcId="{5134752C-7EE3-45C8-876D-EA83EEA4A2E3}" destId="{69AC1F88-1E24-4B74-A4D0-67A4932FAE31}" srcOrd="0" destOrd="0" presId="urn:microsoft.com/office/officeart/2005/8/layout/vList2"/>
    <dgm:cxn modelId="{EBC95642-6DF5-4A6B-A1FB-E457C7EF0CB0}" type="presParOf" srcId="{5134752C-7EE3-45C8-876D-EA83EEA4A2E3}" destId="{8FA853BA-1BF4-4670-908A-D5444C89FCA0}" srcOrd="1" destOrd="0" presId="urn:microsoft.com/office/officeart/2005/8/layout/vList2"/>
    <dgm:cxn modelId="{75EB8601-F333-46E0-B780-61AB75B5167B}" type="presParOf" srcId="{5134752C-7EE3-45C8-876D-EA83EEA4A2E3}" destId="{76B5326A-5171-41BD-A97E-0123C800827F}" srcOrd="2" destOrd="0" presId="urn:microsoft.com/office/officeart/2005/8/layout/vList2"/>
    <dgm:cxn modelId="{F6AC05F8-B199-465F-BAE4-9AE66BAF631B}" type="presParOf" srcId="{5134752C-7EE3-45C8-876D-EA83EEA4A2E3}" destId="{FE2B4F07-D8C5-40DD-A6EC-5376E77089A8}" srcOrd="3" destOrd="0" presId="urn:microsoft.com/office/officeart/2005/8/layout/vList2"/>
    <dgm:cxn modelId="{FF4A425A-5C76-4ECC-929C-F7DBF42E5852}" type="presParOf" srcId="{5134752C-7EE3-45C8-876D-EA83EEA4A2E3}" destId="{3593F271-BECF-4913-952F-078079628444}" srcOrd="4" destOrd="0" presId="urn:microsoft.com/office/officeart/2005/8/layout/vList2"/>
    <dgm:cxn modelId="{73E2E061-CDA0-4607-B3A9-8F2B6D05B586}" type="presParOf" srcId="{5134752C-7EE3-45C8-876D-EA83EEA4A2E3}" destId="{C94E0473-1864-4061-8407-96E4ACFD8C68}" srcOrd="5" destOrd="0" presId="urn:microsoft.com/office/officeart/2005/8/layout/vList2"/>
    <dgm:cxn modelId="{B0F1EBC4-7441-47C3-9E18-EBEE1440F037}" type="presParOf" srcId="{5134752C-7EE3-45C8-876D-EA83EEA4A2E3}" destId="{800FAD19-8948-4D7B-9447-3B139BF800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F12A85-5D01-455C-9C0C-BE910413D6E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3E698BC-015F-49CD-892C-D9D1356EB2DB}">
      <dgm:prSet/>
      <dgm:spPr/>
      <dgm:t>
        <a:bodyPr/>
        <a:lstStyle/>
        <a:p>
          <a:r>
            <a:rPr lang="en-US"/>
            <a:t>Appliances and Plugs</a:t>
          </a:r>
        </a:p>
      </dgm:t>
    </dgm:pt>
    <dgm:pt modelId="{920F5520-1AEC-414E-92CF-EE3FF918E089}" type="parTrans" cxnId="{4CDF1240-05B1-4F3F-BB79-301EF5EFDA86}">
      <dgm:prSet/>
      <dgm:spPr/>
      <dgm:t>
        <a:bodyPr/>
        <a:lstStyle/>
        <a:p>
          <a:endParaRPr lang="en-US"/>
        </a:p>
      </dgm:t>
    </dgm:pt>
    <dgm:pt modelId="{6EEC2F29-5DD1-4C7B-8E62-3F8DFBCE5A54}" type="sibTrans" cxnId="{4CDF1240-05B1-4F3F-BB79-301EF5EFDA86}">
      <dgm:prSet/>
      <dgm:spPr/>
      <dgm:t>
        <a:bodyPr/>
        <a:lstStyle/>
        <a:p>
          <a:endParaRPr lang="en-US"/>
        </a:p>
      </dgm:t>
    </dgm:pt>
    <dgm:pt modelId="{D4F373D8-4679-4351-ABC0-BE62741FC5E3}">
      <dgm:prSet/>
      <dgm:spPr/>
      <dgm:t>
        <a:bodyPr/>
        <a:lstStyle/>
        <a:p>
          <a:r>
            <a:rPr lang="en-US"/>
            <a:t>Clean dryer lint screens to help clothes dry faster!</a:t>
          </a:r>
        </a:p>
      </dgm:t>
    </dgm:pt>
    <dgm:pt modelId="{32F5CFEB-44D5-4A00-A297-AA50CCC74ED1}" type="parTrans" cxnId="{3D317C2E-D413-452A-97A3-B418A240A70A}">
      <dgm:prSet/>
      <dgm:spPr/>
      <dgm:t>
        <a:bodyPr/>
        <a:lstStyle/>
        <a:p>
          <a:endParaRPr lang="en-US"/>
        </a:p>
      </dgm:t>
    </dgm:pt>
    <dgm:pt modelId="{D09ACA07-9FC1-4E04-81A2-868FF0DA72DE}" type="sibTrans" cxnId="{3D317C2E-D413-452A-97A3-B418A240A70A}">
      <dgm:prSet/>
      <dgm:spPr/>
      <dgm:t>
        <a:bodyPr/>
        <a:lstStyle/>
        <a:p>
          <a:endParaRPr lang="en-US"/>
        </a:p>
      </dgm:t>
    </dgm:pt>
    <dgm:pt modelId="{17DA157F-0BB6-459B-9E87-31AB3CE57550}">
      <dgm:prSet/>
      <dgm:spPr/>
      <dgm:t>
        <a:bodyPr/>
        <a:lstStyle/>
        <a:p>
          <a:r>
            <a:rPr lang="en-US"/>
            <a:t>Unplug appliances with LED lights or those that ‘stay on’ when you’re not using them</a:t>
          </a:r>
        </a:p>
      </dgm:t>
    </dgm:pt>
    <dgm:pt modelId="{086BE912-C4D0-44FD-A32E-EB87E6D92C8D}" type="parTrans" cxnId="{7670800E-504C-433B-8DE3-27C2EBA0131C}">
      <dgm:prSet/>
      <dgm:spPr/>
      <dgm:t>
        <a:bodyPr/>
        <a:lstStyle/>
        <a:p>
          <a:endParaRPr lang="en-US"/>
        </a:p>
      </dgm:t>
    </dgm:pt>
    <dgm:pt modelId="{588A5E48-695C-48DC-AACA-6F81198F24F6}" type="sibTrans" cxnId="{7670800E-504C-433B-8DE3-27C2EBA0131C}">
      <dgm:prSet/>
      <dgm:spPr/>
      <dgm:t>
        <a:bodyPr/>
        <a:lstStyle/>
        <a:p>
          <a:endParaRPr lang="en-US"/>
        </a:p>
      </dgm:t>
    </dgm:pt>
    <dgm:pt modelId="{FA780DBA-B0FA-43D2-AC94-1ECEB34941C1}">
      <dgm:prSet/>
      <dgm:spPr/>
      <dgm:t>
        <a:bodyPr/>
        <a:lstStyle/>
        <a:p>
          <a:r>
            <a:rPr lang="en-US"/>
            <a:t>Keep the fridge closed until you decide what to eat </a:t>
          </a:r>
        </a:p>
      </dgm:t>
    </dgm:pt>
    <dgm:pt modelId="{1C358C97-FE6D-4EF8-8B1D-A24E80E9B0ED}" type="parTrans" cxnId="{51075748-990A-4375-8CAB-4057FF80CE78}">
      <dgm:prSet/>
      <dgm:spPr/>
      <dgm:t>
        <a:bodyPr/>
        <a:lstStyle/>
        <a:p>
          <a:endParaRPr lang="en-US"/>
        </a:p>
      </dgm:t>
    </dgm:pt>
    <dgm:pt modelId="{D5AD6B6D-5FCE-434B-BFDA-252837D98DC2}" type="sibTrans" cxnId="{51075748-990A-4375-8CAB-4057FF80CE78}">
      <dgm:prSet/>
      <dgm:spPr/>
      <dgm:t>
        <a:bodyPr/>
        <a:lstStyle/>
        <a:p>
          <a:endParaRPr lang="en-US"/>
        </a:p>
      </dgm:t>
    </dgm:pt>
    <dgm:pt modelId="{1668022C-BD9D-4BE2-9552-2BB27C0116B2}">
      <dgm:prSet/>
      <dgm:spPr/>
      <dgm:t>
        <a:bodyPr/>
        <a:lstStyle/>
        <a:p>
          <a:r>
            <a:rPr lang="en-US"/>
            <a:t>Put all food into one fridge/freezer if you have two half-empty ones and unplug the extra one</a:t>
          </a:r>
        </a:p>
      </dgm:t>
    </dgm:pt>
    <dgm:pt modelId="{F40AAECA-6A23-4754-A176-F39F93B7FBCC}" type="parTrans" cxnId="{6C6CDD36-AEC6-4FDF-AFCB-5054C3B265D6}">
      <dgm:prSet/>
      <dgm:spPr/>
      <dgm:t>
        <a:bodyPr/>
        <a:lstStyle/>
        <a:p>
          <a:endParaRPr lang="en-US"/>
        </a:p>
      </dgm:t>
    </dgm:pt>
    <dgm:pt modelId="{1D070698-D77B-4682-BF77-2810D8972D54}" type="sibTrans" cxnId="{6C6CDD36-AEC6-4FDF-AFCB-5054C3B265D6}">
      <dgm:prSet/>
      <dgm:spPr/>
      <dgm:t>
        <a:bodyPr/>
        <a:lstStyle/>
        <a:p>
          <a:endParaRPr lang="en-US"/>
        </a:p>
      </dgm:t>
    </dgm:pt>
    <dgm:pt modelId="{71123F30-163E-4C81-8F6A-7C1A7DD4FB7B}" type="pres">
      <dgm:prSet presAssocID="{21F12A85-5D01-455C-9C0C-BE910413D6ED}" presName="root" presStyleCnt="0">
        <dgm:presLayoutVars>
          <dgm:dir/>
          <dgm:resizeHandles val="exact"/>
        </dgm:presLayoutVars>
      </dgm:prSet>
      <dgm:spPr/>
    </dgm:pt>
    <dgm:pt modelId="{021993EE-1955-4256-80A3-F1D6C632E221}" type="pres">
      <dgm:prSet presAssocID="{03E698BC-015F-49CD-892C-D9D1356EB2DB}" presName="compNode" presStyleCnt="0"/>
      <dgm:spPr/>
    </dgm:pt>
    <dgm:pt modelId="{3C1E9C36-B7EE-40EA-B6E5-5E519E00EE55}" type="pres">
      <dgm:prSet presAssocID="{03E698BC-015F-49CD-892C-D9D1356EB2DB}" presName="bgRect" presStyleLbl="bgShp" presStyleIdx="0" presStyleCnt="5"/>
      <dgm:spPr/>
    </dgm:pt>
    <dgm:pt modelId="{6D1122ED-35D8-4575-8A99-534213F0EBCA}" type="pres">
      <dgm:prSet presAssocID="{03E698BC-015F-49CD-892C-D9D1356EB2D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B"/>
        </a:ext>
      </dgm:extLst>
    </dgm:pt>
    <dgm:pt modelId="{B916E02D-36ED-4118-8C53-0A8EB889D088}" type="pres">
      <dgm:prSet presAssocID="{03E698BC-015F-49CD-892C-D9D1356EB2DB}" presName="spaceRect" presStyleCnt="0"/>
      <dgm:spPr/>
    </dgm:pt>
    <dgm:pt modelId="{E41F57CE-2DCB-4EE1-B2B4-BCF43E46BD77}" type="pres">
      <dgm:prSet presAssocID="{03E698BC-015F-49CD-892C-D9D1356EB2DB}" presName="parTx" presStyleLbl="revTx" presStyleIdx="0" presStyleCnt="5">
        <dgm:presLayoutVars>
          <dgm:chMax val="0"/>
          <dgm:chPref val="0"/>
        </dgm:presLayoutVars>
      </dgm:prSet>
      <dgm:spPr/>
    </dgm:pt>
    <dgm:pt modelId="{191246B2-45E9-459E-900F-B45AD45E89CC}" type="pres">
      <dgm:prSet presAssocID="{6EEC2F29-5DD1-4C7B-8E62-3F8DFBCE5A54}" presName="sibTrans" presStyleCnt="0"/>
      <dgm:spPr/>
    </dgm:pt>
    <dgm:pt modelId="{34F14DE6-B4F6-4ACE-909F-026802956EED}" type="pres">
      <dgm:prSet presAssocID="{D4F373D8-4679-4351-ABC0-BE62741FC5E3}" presName="compNode" presStyleCnt="0"/>
      <dgm:spPr/>
    </dgm:pt>
    <dgm:pt modelId="{FF023C85-4D6D-41C9-A9B7-142DD13EA4C3}" type="pres">
      <dgm:prSet presAssocID="{D4F373D8-4679-4351-ABC0-BE62741FC5E3}" presName="bgRect" presStyleLbl="bgShp" presStyleIdx="1" presStyleCnt="5"/>
      <dgm:spPr/>
    </dgm:pt>
    <dgm:pt modelId="{ADA80E34-EFB5-497D-B6BB-F8005FFCB76B}" type="pres">
      <dgm:prSet presAssocID="{D4F373D8-4679-4351-ABC0-BE62741FC5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k"/>
        </a:ext>
      </dgm:extLst>
    </dgm:pt>
    <dgm:pt modelId="{78CA42E1-65A2-4BA8-8077-21F205BB3BCF}" type="pres">
      <dgm:prSet presAssocID="{D4F373D8-4679-4351-ABC0-BE62741FC5E3}" presName="spaceRect" presStyleCnt="0"/>
      <dgm:spPr/>
    </dgm:pt>
    <dgm:pt modelId="{B7949DB3-3687-40A6-97AB-10EF70B58D04}" type="pres">
      <dgm:prSet presAssocID="{D4F373D8-4679-4351-ABC0-BE62741FC5E3}" presName="parTx" presStyleLbl="revTx" presStyleIdx="1" presStyleCnt="5">
        <dgm:presLayoutVars>
          <dgm:chMax val="0"/>
          <dgm:chPref val="0"/>
        </dgm:presLayoutVars>
      </dgm:prSet>
      <dgm:spPr/>
    </dgm:pt>
    <dgm:pt modelId="{16CA8CD9-D0F2-44EC-AA6A-2766540C3305}" type="pres">
      <dgm:prSet presAssocID="{D09ACA07-9FC1-4E04-81A2-868FF0DA72DE}" presName="sibTrans" presStyleCnt="0"/>
      <dgm:spPr/>
    </dgm:pt>
    <dgm:pt modelId="{1CBDAD60-B9CD-41C1-A639-CF1901DDD935}" type="pres">
      <dgm:prSet presAssocID="{17DA157F-0BB6-459B-9E87-31AB3CE57550}" presName="compNode" presStyleCnt="0"/>
      <dgm:spPr/>
    </dgm:pt>
    <dgm:pt modelId="{A713EFC1-63DF-4D95-A596-6B2574157B5D}" type="pres">
      <dgm:prSet presAssocID="{17DA157F-0BB6-459B-9E87-31AB3CE57550}" presName="bgRect" presStyleLbl="bgShp" presStyleIdx="2" presStyleCnt="5"/>
      <dgm:spPr/>
    </dgm:pt>
    <dgm:pt modelId="{5A54A3FF-1CD8-46F9-ACBA-3D68FC5606C1}" type="pres">
      <dgm:prSet presAssocID="{17DA157F-0BB6-459B-9E87-31AB3CE575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F50D24BD-7A87-4BFA-A058-E0AF832C715D}" type="pres">
      <dgm:prSet presAssocID="{17DA157F-0BB6-459B-9E87-31AB3CE57550}" presName="spaceRect" presStyleCnt="0"/>
      <dgm:spPr/>
    </dgm:pt>
    <dgm:pt modelId="{4033EBFE-B3B6-4D28-A850-93ED7BAB66AC}" type="pres">
      <dgm:prSet presAssocID="{17DA157F-0BB6-459B-9E87-31AB3CE57550}" presName="parTx" presStyleLbl="revTx" presStyleIdx="2" presStyleCnt="5">
        <dgm:presLayoutVars>
          <dgm:chMax val="0"/>
          <dgm:chPref val="0"/>
        </dgm:presLayoutVars>
      </dgm:prSet>
      <dgm:spPr/>
    </dgm:pt>
    <dgm:pt modelId="{3830B50A-BFCE-4309-9353-6D4521092225}" type="pres">
      <dgm:prSet presAssocID="{588A5E48-695C-48DC-AACA-6F81198F24F6}" presName="sibTrans" presStyleCnt="0"/>
      <dgm:spPr/>
    </dgm:pt>
    <dgm:pt modelId="{5F97DB74-883D-454F-94BD-57C64DB10999}" type="pres">
      <dgm:prSet presAssocID="{FA780DBA-B0FA-43D2-AC94-1ECEB34941C1}" presName="compNode" presStyleCnt="0"/>
      <dgm:spPr/>
    </dgm:pt>
    <dgm:pt modelId="{F0A70CA7-2E45-40FE-A2F0-3D35B1D459C4}" type="pres">
      <dgm:prSet presAssocID="{FA780DBA-B0FA-43D2-AC94-1ECEB34941C1}" presName="bgRect" presStyleLbl="bgShp" presStyleIdx="3" presStyleCnt="5"/>
      <dgm:spPr/>
    </dgm:pt>
    <dgm:pt modelId="{6337B18B-7C45-4459-B64E-DC0AC87C4B96}" type="pres">
      <dgm:prSet presAssocID="{FA780DBA-B0FA-43D2-AC94-1ECEB34941C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D7B0563B-BB55-450C-A0A4-E0B805C0BB50}" type="pres">
      <dgm:prSet presAssocID="{FA780DBA-B0FA-43D2-AC94-1ECEB34941C1}" presName="spaceRect" presStyleCnt="0"/>
      <dgm:spPr/>
    </dgm:pt>
    <dgm:pt modelId="{88151284-1CB8-40B3-A19D-4D3E9A40F8FA}" type="pres">
      <dgm:prSet presAssocID="{FA780DBA-B0FA-43D2-AC94-1ECEB34941C1}" presName="parTx" presStyleLbl="revTx" presStyleIdx="3" presStyleCnt="5">
        <dgm:presLayoutVars>
          <dgm:chMax val="0"/>
          <dgm:chPref val="0"/>
        </dgm:presLayoutVars>
      </dgm:prSet>
      <dgm:spPr/>
    </dgm:pt>
    <dgm:pt modelId="{042CF1B5-53FE-494E-A62F-B578C0C40093}" type="pres">
      <dgm:prSet presAssocID="{D5AD6B6D-5FCE-434B-BFDA-252837D98DC2}" presName="sibTrans" presStyleCnt="0"/>
      <dgm:spPr/>
    </dgm:pt>
    <dgm:pt modelId="{0153EFF6-3881-4040-8E9D-97AB88302747}" type="pres">
      <dgm:prSet presAssocID="{1668022C-BD9D-4BE2-9552-2BB27C0116B2}" presName="compNode" presStyleCnt="0"/>
      <dgm:spPr/>
    </dgm:pt>
    <dgm:pt modelId="{02188096-A0D1-417D-8C2C-BC41DB2E6084}" type="pres">
      <dgm:prSet presAssocID="{1668022C-BD9D-4BE2-9552-2BB27C0116B2}" presName="bgRect" presStyleLbl="bgShp" presStyleIdx="4" presStyleCnt="5"/>
      <dgm:spPr/>
    </dgm:pt>
    <dgm:pt modelId="{3F86FA81-39A1-49DF-8962-7CF570713453}" type="pres">
      <dgm:prSet presAssocID="{1668022C-BD9D-4BE2-9552-2BB27C0116B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opsicle"/>
        </a:ext>
      </dgm:extLst>
    </dgm:pt>
    <dgm:pt modelId="{95CF0059-1603-4B3C-9388-732C84CF012A}" type="pres">
      <dgm:prSet presAssocID="{1668022C-BD9D-4BE2-9552-2BB27C0116B2}" presName="spaceRect" presStyleCnt="0"/>
      <dgm:spPr/>
    </dgm:pt>
    <dgm:pt modelId="{84141327-5F4B-40B5-A0AA-EF0CEFFF3CB8}" type="pres">
      <dgm:prSet presAssocID="{1668022C-BD9D-4BE2-9552-2BB27C0116B2}" presName="parTx" presStyleLbl="revTx" presStyleIdx="4" presStyleCnt="5">
        <dgm:presLayoutVars>
          <dgm:chMax val="0"/>
          <dgm:chPref val="0"/>
        </dgm:presLayoutVars>
      </dgm:prSet>
      <dgm:spPr/>
    </dgm:pt>
  </dgm:ptLst>
  <dgm:cxnLst>
    <dgm:cxn modelId="{7670800E-504C-433B-8DE3-27C2EBA0131C}" srcId="{21F12A85-5D01-455C-9C0C-BE910413D6ED}" destId="{17DA157F-0BB6-459B-9E87-31AB3CE57550}" srcOrd="2" destOrd="0" parTransId="{086BE912-C4D0-44FD-A32E-EB87E6D92C8D}" sibTransId="{588A5E48-695C-48DC-AACA-6F81198F24F6}"/>
    <dgm:cxn modelId="{18D80812-69C6-4F88-B2C6-B12E1894B9F1}" type="presOf" srcId="{1668022C-BD9D-4BE2-9552-2BB27C0116B2}" destId="{84141327-5F4B-40B5-A0AA-EF0CEFFF3CB8}" srcOrd="0" destOrd="0" presId="urn:microsoft.com/office/officeart/2018/2/layout/IconVerticalSolidList"/>
    <dgm:cxn modelId="{3D317C2E-D413-452A-97A3-B418A240A70A}" srcId="{21F12A85-5D01-455C-9C0C-BE910413D6ED}" destId="{D4F373D8-4679-4351-ABC0-BE62741FC5E3}" srcOrd="1" destOrd="0" parTransId="{32F5CFEB-44D5-4A00-A297-AA50CCC74ED1}" sibTransId="{D09ACA07-9FC1-4E04-81A2-868FF0DA72DE}"/>
    <dgm:cxn modelId="{6C6CDD36-AEC6-4FDF-AFCB-5054C3B265D6}" srcId="{21F12A85-5D01-455C-9C0C-BE910413D6ED}" destId="{1668022C-BD9D-4BE2-9552-2BB27C0116B2}" srcOrd="4" destOrd="0" parTransId="{F40AAECA-6A23-4754-A176-F39F93B7FBCC}" sibTransId="{1D070698-D77B-4682-BF77-2810D8972D54}"/>
    <dgm:cxn modelId="{681F6D3B-50DB-4BD5-A3EA-4120517FBD49}" type="presOf" srcId="{D4F373D8-4679-4351-ABC0-BE62741FC5E3}" destId="{B7949DB3-3687-40A6-97AB-10EF70B58D04}" srcOrd="0" destOrd="0" presId="urn:microsoft.com/office/officeart/2018/2/layout/IconVerticalSolidList"/>
    <dgm:cxn modelId="{4CDF1240-05B1-4F3F-BB79-301EF5EFDA86}" srcId="{21F12A85-5D01-455C-9C0C-BE910413D6ED}" destId="{03E698BC-015F-49CD-892C-D9D1356EB2DB}" srcOrd="0" destOrd="0" parTransId="{920F5520-1AEC-414E-92CF-EE3FF918E089}" sibTransId="{6EEC2F29-5DD1-4C7B-8E62-3F8DFBCE5A54}"/>
    <dgm:cxn modelId="{51075748-990A-4375-8CAB-4057FF80CE78}" srcId="{21F12A85-5D01-455C-9C0C-BE910413D6ED}" destId="{FA780DBA-B0FA-43D2-AC94-1ECEB34941C1}" srcOrd="3" destOrd="0" parTransId="{1C358C97-FE6D-4EF8-8B1D-A24E80E9B0ED}" sibTransId="{D5AD6B6D-5FCE-434B-BFDA-252837D98DC2}"/>
    <dgm:cxn modelId="{8E7FF269-8D85-4D92-A638-A6CEF9743760}" type="presOf" srcId="{17DA157F-0BB6-459B-9E87-31AB3CE57550}" destId="{4033EBFE-B3B6-4D28-A850-93ED7BAB66AC}" srcOrd="0" destOrd="0" presId="urn:microsoft.com/office/officeart/2018/2/layout/IconVerticalSolidList"/>
    <dgm:cxn modelId="{1E820D80-0C94-4054-87FD-B0D89203FE3F}" type="presOf" srcId="{FA780DBA-B0FA-43D2-AC94-1ECEB34941C1}" destId="{88151284-1CB8-40B3-A19D-4D3E9A40F8FA}" srcOrd="0" destOrd="0" presId="urn:microsoft.com/office/officeart/2018/2/layout/IconVerticalSolidList"/>
    <dgm:cxn modelId="{B1D0BCAD-44F2-4BF5-AEB5-17F09761A3EB}" type="presOf" srcId="{21F12A85-5D01-455C-9C0C-BE910413D6ED}" destId="{71123F30-163E-4C81-8F6A-7C1A7DD4FB7B}" srcOrd="0" destOrd="0" presId="urn:microsoft.com/office/officeart/2018/2/layout/IconVerticalSolidList"/>
    <dgm:cxn modelId="{EC88F7FB-5912-4E8F-A11D-64965AC29BFF}" type="presOf" srcId="{03E698BC-015F-49CD-892C-D9D1356EB2DB}" destId="{E41F57CE-2DCB-4EE1-B2B4-BCF43E46BD77}" srcOrd="0" destOrd="0" presId="urn:microsoft.com/office/officeart/2018/2/layout/IconVerticalSolidList"/>
    <dgm:cxn modelId="{97092716-8E75-4AC7-A827-0E27AD2298EE}" type="presParOf" srcId="{71123F30-163E-4C81-8F6A-7C1A7DD4FB7B}" destId="{021993EE-1955-4256-80A3-F1D6C632E221}" srcOrd="0" destOrd="0" presId="urn:microsoft.com/office/officeart/2018/2/layout/IconVerticalSolidList"/>
    <dgm:cxn modelId="{50070405-CABE-449B-9969-285DE69DCD3C}" type="presParOf" srcId="{021993EE-1955-4256-80A3-F1D6C632E221}" destId="{3C1E9C36-B7EE-40EA-B6E5-5E519E00EE55}" srcOrd="0" destOrd="0" presId="urn:microsoft.com/office/officeart/2018/2/layout/IconVerticalSolidList"/>
    <dgm:cxn modelId="{6D72E689-F4C4-4359-9806-C9782381AAE3}" type="presParOf" srcId="{021993EE-1955-4256-80A3-F1D6C632E221}" destId="{6D1122ED-35D8-4575-8A99-534213F0EBCA}" srcOrd="1" destOrd="0" presId="urn:microsoft.com/office/officeart/2018/2/layout/IconVerticalSolidList"/>
    <dgm:cxn modelId="{D76F4128-F6F2-4BC7-B6EE-648DD2AE4290}" type="presParOf" srcId="{021993EE-1955-4256-80A3-F1D6C632E221}" destId="{B916E02D-36ED-4118-8C53-0A8EB889D088}" srcOrd="2" destOrd="0" presId="urn:microsoft.com/office/officeart/2018/2/layout/IconVerticalSolidList"/>
    <dgm:cxn modelId="{159B3413-B57B-479B-BA21-4BEA524F2F95}" type="presParOf" srcId="{021993EE-1955-4256-80A3-F1D6C632E221}" destId="{E41F57CE-2DCB-4EE1-B2B4-BCF43E46BD77}" srcOrd="3" destOrd="0" presId="urn:microsoft.com/office/officeart/2018/2/layout/IconVerticalSolidList"/>
    <dgm:cxn modelId="{37FB3648-ECF0-4730-AC22-929DBBBFDB7F}" type="presParOf" srcId="{71123F30-163E-4C81-8F6A-7C1A7DD4FB7B}" destId="{191246B2-45E9-459E-900F-B45AD45E89CC}" srcOrd="1" destOrd="0" presId="urn:microsoft.com/office/officeart/2018/2/layout/IconVerticalSolidList"/>
    <dgm:cxn modelId="{4DA7BD80-642B-4465-9BC3-64281A360554}" type="presParOf" srcId="{71123F30-163E-4C81-8F6A-7C1A7DD4FB7B}" destId="{34F14DE6-B4F6-4ACE-909F-026802956EED}" srcOrd="2" destOrd="0" presId="urn:microsoft.com/office/officeart/2018/2/layout/IconVerticalSolidList"/>
    <dgm:cxn modelId="{A44BE067-94B8-46D9-BC10-3C4A48D9C8FA}" type="presParOf" srcId="{34F14DE6-B4F6-4ACE-909F-026802956EED}" destId="{FF023C85-4D6D-41C9-A9B7-142DD13EA4C3}" srcOrd="0" destOrd="0" presId="urn:microsoft.com/office/officeart/2018/2/layout/IconVerticalSolidList"/>
    <dgm:cxn modelId="{801B839C-C2F5-4798-AFDC-9E439E5EA2D5}" type="presParOf" srcId="{34F14DE6-B4F6-4ACE-909F-026802956EED}" destId="{ADA80E34-EFB5-497D-B6BB-F8005FFCB76B}" srcOrd="1" destOrd="0" presId="urn:microsoft.com/office/officeart/2018/2/layout/IconVerticalSolidList"/>
    <dgm:cxn modelId="{DB802B71-3067-4F97-80ED-E475D1FF8BE0}" type="presParOf" srcId="{34F14DE6-B4F6-4ACE-909F-026802956EED}" destId="{78CA42E1-65A2-4BA8-8077-21F205BB3BCF}" srcOrd="2" destOrd="0" presId="urn:microsoft.com/office/officeart/2018/2/layout/IconVerticalSolidList"/>
    <dgm:cxn modelId="{384557B9-AA87-4938-BE21-4BAE1A021335}" type="presParOf" srcId="{34F14DE6-B4F6-4ACE-909F-026802956EED}" destId="{B7949DB3-3687-40A6-97AB-10EF70B58D04}" srcOrd="3" destOrd="0" presId="urn:microsoft.com/office/officeart/2018/2/layout/IconVerticalSolidList"/>
    <dgm:cxn modelId="{5F7679B2-F522-4588-B33E-02F6C547CB92}" type="presParOf" srcId="{71123F30-163E-4C81-8F6A-7C1A7DD4FB7B}" destId="{16CA8CD9-D0F2-44EC-AA6A-2766540C3305}" srcOrd="3" destOrd="0" presId="urn:microsoft.com/office/officeart/2018/2/layout/IconVerticalSolidList"/>
    <dgm:cxn modelId="{FE020C8F-0F55-459D-AB8F-948690FA1BCF}" type="presParOf" srcId="{71123F30-163E-4C81-8F6A-7C1A7DD4FB7B}" destId="{1CBDAD60-B9CD-41C1-A639-CF1901DDD935}" srcOrd="4" destOrd="0" presId="urn:microsoft.com/office/officeart/2018/2/layout/IconVerticalSolidList"/>
    <dgm:cxn modelId="{DDDA3835-46BA-47F9-97F5-F373F4BAF546}" type="presParOf" srcId="{1CBDAD60-B9CD-41C1-A639-CF1901DDD935}" destId="{A713EFC1-63DF-4D95-A596-6B2574157B5D}" srcOrd="0" destOrd="0" presId="urn:microsoft.com/office/officeart/2018/2/layout/IconVerticalSolidList"/>
    <dgm:cxn modelId="{C8A3D408-2B55-447B-8A17-869B805B2162}" type="presParOf" srcId="{1CBDAD60-B9CD-41C1-A639-CF1901DDD935}" destId="{5A54A3FF-1CD8-46F9-ACBA-3D68FC5606C1}" srcOrd="1" destOrd="0" presId="urn:microsoft.com/office/officeart/2018/2/layout/IconVerticalSolidList"/>
    <dgm:cxn modelId="{EE631734-0DCD-4784-951F-F5D331F142E1}" type="presParOf" srcId="{1CBDAD60-B9CD-41C1-A639-CF1901DDD935}" destId="{F50D24BD-7A87-4BFA-A058-E0AF832C715D}" srcOrd="2" destOrd="0" presId="urn:microsoft.com/office/officeart/2018/2/layout/IconVerticalSolidList"/>
    <dgm:cxn modelId="{1AB24079-2410-464D-8EB5-6338CFDE6BCB}" type="presParOf" srcId="{1CBDAD60-B9CD-41C1-A639-CF1901DDD935}" destId="{4033EBFE-B3B6-4D28-A850-93ED7BAB66AC}" srcOrd="3" destOrd="0" presId="urn:microsoft.com/office/officeart/2018/2/layout/IconVerticalSolidList"/>
    <dgm:cxn modelId="{57737665-1BB8-45F2-94FB-70F059C3E253}" type="presParOf" srcId="{71123F30-163E-4C81-8F6A-7C1A7DD4FB7B}" destId="{3830B50A-BFCE-4309-9353-6D4521092225}" srcOrd="5" destOrd="0" presId="urn:microsoft.com/office/officeart/2018/2/layout/IconVerticalSolidList"/>
    <dgm:cxn modelId="{CF102D1F-58BC-4451-8A14-DD83189D8760}" type="presParOf" srcId="{71123F30-163E-4C81-8F6A-7C1A7DD4FB7B}" destId="{5F97DB74-883D-454F-94BD-57C64DB10999}" srcOrd="6" destOrd="0" presId="urn:microsoft.com/office/officeart/2018/2/layout/IconVerticalSolidList"/>
    <dgm:cxn modelId="{51FC09A9-E5A1-43BE-9F91-5BB499126563}" type="presParOf" srcId="{5F97DB74-883D-454F-94BD-57C64DB10999}" destId="{F0A70CA7-2E45-40FE-A2F0-3D35B1D459C4}" srcOrd="0" destOrd="0" presId="urn:microsoft.com/office/officeart/2018/2/layout/IconVerticalSolidList"/>
    <dgm:cxn modelId="{C28E017B-ECDF-4748-8DD4-6020F4DE0040}" type="presParOf" srcId="{5F97DB74-883D-454F-94BD-57C64DB10999}" destId="{6337B18B-7C45-4459-B64E-DC0AC87C4B96}" srcOrd="1" destOrd="0" presId="urn:microsoft.com/office/officeart/2018/2/layout/IconVerticalSolidList"/>
    <dgm:cxn modelId="{4377D262-92D8-49D8-A639-CF2BA2A77161}" type="presParOf" srcId="{5F97DB74-883D-454F-94BD-57C64DB10999}" destId="{D7B0563B-BB55-450C-A0A4-E0B805C0BB50}" srcOrd="2" destOrd="0" presId="urn:microsoft.com/office/officeart/2018/2/layout/IconVerticalSolidList"/>
    <dgm:cxn modelId="{0690B325-2A99-4348-9FE7-75B92A3A48F2}" type="presParOf" srcId="{5F97DB74-883D-454F-94BD-57C64DB10999}" destId="{88151284-1CB8-40B3-A19D-4D3E9A40F8FA}" srcOrd="3" destOrd="0" presId="urn:microsoft.com/office/officeart/2018/2/layout/IconVerticalSolidList"/>
    <dgm:cxn modelId="{4317AEB5-33E3-4856-9340-2FBBB7A06071}" type="presParOf" srcId="{71123F30-163E-4C81-8F6A-7C1A7DD4FB7B}" destId="{042CF1B5-53FE-494E-A62F-B578C0C40093}" srcOrd="7" destOrd="0" presId="urn:microsoft.com/office/officeart/2018/2/layout/IconVerticalSolidList"/>
    <dgm:cxn modelId="{3F348898-FA22-4C73-A6CD-3537860BF8D4}" type="presParOf" srcId="{71123F30-163E-4C81-8F6A-7C1A7DD4FB7B}" destId="{0153EFF6-3881-4040-8E9D-97AB88302747}" srcOrd="8" destOrd="0" presId="urn:microsoft.com/office/officeart/2018/2/layout/IconVerticalSolidList"/>
    <dgm:cxn modelId="{29ABCC4A-8F0B-4127-A20D-C67963E9C528}" type="presParOf" srcId="{0153EFF6-3881-4040-8E9D-97AB88302747}" destId="{02188096-A0D1-417D-8C2C-BC41DB2E6084}" srcOrd="0" destOrd="0" presId="urn:microsoft.com/office/officeart/2018/2/layout/IconVerticalSolidList"/>
    <dgm:cxn modelId="{8951AEB9-C1C8-4C3E-A821-E1D38BE1519F}" type="presParOf" srcId="{0153EFF6-3881-4040-8E9D-97AB88302747}" destId="{3F86FA81-39A1-49DF-8962-7CF570713453}" srcOrd="1" destOrd="0" presId="urn:microsoft.com/office/officeart/2018/2/layout/IconVerticalSolidList"/>
    <dgm:cxn modelId="{899066DD-02BA-4FDB-85A6-03329F571282}" type="presParOf" srcId="{0153EFF6-3881-4040-8E9D-97AB88302747}" destId="{95CF0059-1603-4B3C-9388-732C84CF012A}" srcOrd="2" destOrd="0" presId="urn:microsoft.com/office/officeart/2018/2/layout/IconVerticalSolidList"/>
    <dgm:cxn modelId="{5B46D9FD-9947-4EBF-853A-E2383DE64865}" type="presParOf" srcId="{0153EFF6-3881-4040-8E9D-97AB88302747}" destId="{84141327-5F4B-40B5-A0AA-EF0CEFFF3C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DDAC85-1A4E-4E20-A037-A2F0D10CC5F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97A2ACB-0440-469F-94B2-4A4A4AF30C35}">
      <dgm:prSet/>
      <dgm:spPr/>
      <dgm:t>
        <a:bodyPr/>
        <a:lstStyle/>
        <a:p>
          <a:r>
            <a:rPr lang="en-US"/>
            <a:t>Energy Champion</a:t>
          </a:r>
        </a:p>
      </dgm:t>
    </dgm:pt>
    <dgm:pt modelId="{9EE0B668-D6D9-482D-8B0D-B20F2F35942B}" type="parTrans" cxnId="{239BCE9D-A63D-404C-99AD-BEDB61D437FC}">
      <dgm:prSet/>
      <dgm:spPr/>
      <dgm:t>
        <a:bodyPr/>
        <a:lstStyle/>
        <a:p>
          <a:endParaRPr lang="en-US"/>
        </a:p>
      </dgm:t>
    </dgm:pt>
    <dgm:pt modelId="{21CBAC79-CBDE-4B8F-ACDB-12E414307113}" type="sibTrans" cxnId="{239BCE9D-A63D-404C-99AD-BEDB61D437FC}">
      <dgm:prSet/>
      <dgm:spPr/>
      <dgm:t>
        <a:bodyPr/>
        <a:lstStyle/>
        <a:p>
          <a:endParaRPr lang="en-US"/>
        </a:p>
      </dgm:t>
    </dgm:pt>
    <dgm:pt modelId="{81307AAE-94A0-42CF-8C52-A66016EE0EDD}">
      <dgm:prSet/>
      <dgm:spPr/>
      <dgm:t>
        <a:bodyPr/>
        <a:lstStyle/>
        <a:p>
          <a:r>
            <a:rPr lang="en-US" dirty="0"/>
            <a:t>Community-based leader who works to facilitate energy project, shares energy knowledge, and acts as energy contact for other residents </a:t>
          </a:r>
        </a:p>
      </dgm:t>
    </dgm:pt>
    <dgm:pt modelId="{F8E38D47-4D8A-4824-B89F-C1CB10D2FE22}" type="parTrans" cxnId="{9B6E857F-B64D-4E4B-865D-49F437FFF0AC}">
      <dgm:prSet/>
      <dgm:spPr/>
      <dgm:t>
        <a:bodyPr/>
        <a:lstStyle/>
        <a:p>
          <a:endParaRPr lang="en-US"/>
        </a:p>
      </dgm:t>
    </dgm:pt>
    <dgm:pt modelId="{8DEC142E-BEF2-4551-B3AD-9ED81FB68BC4}" type="sibTrans" cxnId="{9B6E857F-B64D-4E4B-865D-49F437FFF0AC}">
      <dgm:prSet/>
      <dgm:spPr/>
      <dgm:t>
        <a:bodyPr/>
        <a:lstStyle/>
        <a:p>
          <a:endParaRPr lang="en-US"/>
        </a:p>
      </dgm:t>
    </dgm:pt>
    <dgm:pt modelId="{FB172A14-58CB-4A7A-B04B-6949071B7BC4}">
      <dgm:prSet/>
      <dgm:spPr/>
      <dgm:t>
        <a:bodyPr/>
        <a:lstStyle/>
        <a:p>
          <a:r>
            <a:rPr lang="en-US"/>
            <a:t>Green Team</a:t>
          </a:r>
        </a:p>
      </dgm:t>
    </dgm:pt>
    <dgm:pt modelId="{EBA970E6-66A5-4BB5-A300-19713B3A1507}" type="parTrans" cxnId="{F8A22A0D-EB82-41BB-AFC3-33E3ED521E4A}">
      <dgm:prSet/>
      <dgm:spPr/>
      <dgm:t>
        <a:bodyPr/>
        <a:lstStyle/>
        <a:p>
          <a:endParaRPr lang="en-US"/>
        </a:p>
      </dgm:t>
    </dgm:pt>
    <dgm:pt modelId="{B8BFEDFB-FCBE-43C5-975E-163599B35258}" type="sibTrans" cxnId="{F8A22A0D-EB82-41BB-AFC3-33E3ED521E4A}">
      <dgm:prSet/>
      <dgm:spPr/>
      <dgm:t>
        <a:bodyPr/>
        <a:lstStyle/>
        <a:p>
          <a:endParaRPr lang="en-US"/>
        </a:p>
      </dgm:t>
    </dgm:pt>
    <dgm:pt modelId="{0597462B-AE5A-4A8D-968A-A04A369C907B}">
      <dgm:prSet/>
      <dgm:spPr/>
      <dgm:t>
        <a:bodyPr/>
        <a:lstStyle/>
        <a:p>
          <a:r>
            <a:rPr lang="en-US"/>
            <a:t>All-ages community team supporting other members in reducing energy use</a:t>
          </a:r>
        </a:p>
      </dgm:t>
    </dgm:pt>
    <dgm:pt modelId="{9CFD65EF-F942-40D4-A53C-C0DD5751724E}" type="parTrans" cxnId="{040E0218-66ED-4265-B368-6ADCEC58538B}">
      <dgm:prSet/>
      <dgm:spPr/>
      <dgm:t>
        <a:bodyPr/>
        <a:lstStyle/>
        <a:p>
          <a:endParaRPr lang="en-US"/>
        </a:p>
      </dgm:t>
    </dgm:pt>
    <dgm:pt modelId="{12B1FCB9-F57A-41F4-B298-1A9B8C9510C9}" type="sibTrans" cxnId="{040E0218-66ED-4265-B368-6ADCEC58538B}">
      <dgm:prSet/>
      <dgm:spPr/>
      <dgm:t>
        <a:bodyPr/>
        <a:lstStyle/>
        <a:p>
          <a:endParaRPr lang="en-US"/>
        </a:p>
      </dgm:t>
    </dgm:pt>
    <dgm:pt modelId="{C093CFFA-B684-40E4-84F4-6DC29A1A4B11}">
      <dgm:prSet/>
      <dgm:spPr/>
      <dgm:t>
        <a:bodyPr/>
        <a:lstStyle/>
        <a:p>
          <a:r>
            <a:rPr lang="en-US"/>
            <a:t>Social media or other platform for sharing tips, knowledge, and information</a:t>
          </a:r>
        </a:p>
      </dgm:t>
    </dgm:pt>
    <dgm:pt modelId="{029A86F9-1015-4B5E-839E-454131D10DA1}" type="parTrans" cxnId="{5480C9F8-F413-4903-A7E1-7AFB989EA5E3}">
      <dgm:prSet/>
      <dgm:spPr/>
      <dgm:t>
        <a:bodyPr/>
        <a:lstStyle/>
        <a:p>
          <a:endParaRPr lang="en-US"/>
        </a:p>
      </dgm:t>
    </dgm:pt>
    <dgm:pt modelId="{6BA8E4BA-4268-42A4-B7CA-1F18D8E116DE}" type="sibTrans" cxnId="{5480C9F8-F413-4903-A7E1-7AFB989EA5E3}">
      <dgm:prSet/>
      <dgm:spPr/>
      <dgm:t>
        <a:bodyPr/>
        <a:lstStyle/>
        <a:p>
          <a:endParaRPr lang="en-US"/>
        </a:p>
      </dgm:t>
    </dgm:pt>
    <dgm:pt modelId="{B8FA6471-2B03-4D08-A80C-377038D8E90F}">
      <dgm:prSet/>
      <dgm:spPr/>
      <dgm:t>
        <a:bodyPr/>
        <a:lstStyle/>
        <a:p>
          <a:r>
            <a:rPr lang="en-US"/>
            <a:t>Set community-wide challenge and goals</a:t>
          </a:r>
        </a:p>
      </dgm:t>
    </dgm:pt>
    <dgm:pt modelId="{ADE00423-DBFE-4C5F-BCBC-443B7543B671}" type="parTrans" cxnId="{6E74C7D4-E11F-4B10-84C1-26082B109313}">
      <dgm:prSet/>
      <dgm:spPr/>
      <dgm:t>
        <a:bodyPr/>
        <a:lstStyle/>
        <a:p>
          <a:endParaRPr lang="en-US"/>
        </a:p>
      </dgm:t>
    </dgm:pt>
    <dgm:pt modelId="{AD2ECDE1-0D41-49A4-864C-4F2C5EDEA4B1}" type="sibTrans" cxnId="{6E74C7D4-E11F-4B10-84C1-26082B109313}">
      <dgm:prSet/>
      <dgm:spPr/>
      <dgm:t>
        <a:bodyPr/>
        <a:lstStyle/>
        <a:p>
          <a:endParaRPr lang="en-US"/>
        </a:p>
      </dgm:t>
    </dgm:pt>
    <dgm:pt modelId="{3F4C2F14-D27E-420E-BEA4-E1F9A6C858FA}" type="pres">
      <dgm:prSet presAssocID="{ABDDAC85-1A4E-4E20-A037-A2F0D10CC5F7}" presName="root" presStyleCnt="0">
        <dgm:presLayoutVars>
          <dgm:dir/>
          <dgm:resizeHandles val="exact"/>
        </dgm:presLayoutVars>
      </dgm:prSet>
      <dgm:spPr/>
    </dgm:pt>
    <dgm:pt modelId="{90FCBFB1-13CD-46CF-B2A3-91757B8605EA}" type="pres">
      <dgm:prSet presAssocID="{C97A2ACB-0440-469F-94B2-4A4A4AF30C35}" presName="compNode" presStyleCnt="0"/>
      <dgm:spPr/>
    </dgm:pt>
    <dgm:pt modelId="{5DF64764-FE9E-442D-BF89-704EA1D8766D}" type="pres">
      <dgm:prSet presAssocID="{C97A2ACB-0440-469F-94B2-4A4A4AF30C35}" presName="bgRect" presStyleLbl="bgShp" presStyleIdx="0" presStyleCnt="4"/>
      <dgm:spPr/>
    </dgm:pt>
    <dgm:pt modelId="{15D65618-4B94-4F2B-B244-70A39E4A5820}" type="pres">
      <dgm:prSet presAssocID="{C97A2ACB-0440-469F-94B2-4A4A4AF30C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32192023-8875-4E1C-8B56-FE82CE10E005}" type="pres">
      <dgm:prSet presAssocID="{C97A2ACB-0440-469F-94B2-4A4A4AF30C35}" presName="spaceRect" presStyleCnt="0"/>
      <dgm:spPr/>
    </dgm:pt>
    <dgm:pt modelId="{1593C579-527F-4931-9ADB-5DBDE0F24D9F}" type="pres">
      <dgm:prSet presAssocID="{C97A2ACB-0440-469F-94B2-4A4A4AF30C35}" presName="parTx" presStyleLbl="revTx" presStyleIdx="0" presStyleCnt="6">
        <dgm:presLayoutVars>
          <dgm:chMax val="0"/>
          <dgm:chPref val="0"/>
        </dgm:presLayoutVars>
      </dgm:prSet>
      <dgm:spPr/>
    </dgm:pt>
    <dgm:pt modelId="{86FD000C-B5CF-48D2-B733-931A093F4DF6}" type="pres">
      <dgm:prSet presAssocID="{C97A2ACB-0440-469F-94B2-4A4A4AF30C35}" presName="desTx" presStyleLbl="revTx" presStyleIdx="1" presStyleCnt="6" custScaleY="52351" custLinFactNeighborX="-1193" custLinFactNeighborY="45956">
        <dgm:presLayoutVars/>
      </dgm:prSet>
      <dgm:spPr/>
    </dgm:pt>
    <dgm:pt modelId="{5F08E255-5440-412F-8FE7-213785FE6809}" type="pres">
      <dgm:prSet presAssocID="{21CBAC79-CBDE-4B8F-ACDB-12E414307113}" presName="sibTrans" presStyleCnt="0"/>
      <dgm:spPr/>
    </dgm:pt>
    <dgm:pt modelId="{3C0E4B56-F057-4E03-9B19-CED61BF0700F}" type="pres">
      <dgm:prSet presAssocID="{FB172A14-58CB-4A7A-B04B-6949071B7BC4}" presName="compNode" presStyleCnt="0"/>
      <dgm:spPr/>
    </dgm:pt>
    <dgm:pt modelId="{A992FE80-A998-4025-86E1-95A5295FC846}" type="pres">
      <dgm:prSet presAssocID="{FB172A14-58CB-4A7A-B04B-6949071B7BC4}" presName="bgRect" presStyleLbl="bgShp" presStyleIdx="1" presStyleCnt="4"/>
      <dgm:spPr/>
    </dgm:pt>
    <dgm:pt modelId="{C1534C17-94F9-4F4B-92C2-2128362B07CC}" type="pres">
      <dgm:prSet presAssocID="{FB172A14-58CB-4A7A-B04B-6949071B7BC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9931D71B-B1CF-4B21-9D7F-BE309CC0C103}" type="pres">
      <dgm:prSet presAssocID="{FB172A14-58CB-4A7A-B04B-6949071B7BC4}" presName="spaceRect" presStyleCnt="0"/>
      <dgm:spPr/>
    </dgm:pt>
    <dgm:pt modelId="{D841B640-DCE2-4029-8BA0-9F00506F7306}" type="pres">
      <dgm:prSet presAssocID="{FB172A14-58CB-4A7A-B04B-6949071B7BC4}" presName="parTx" presStyleLbl="revTx" presStyleIdx="2" presStyleCnt="6">
        <dgm:presLayoutVars>
          <dgm:chMax val="0"/>
          <dgm:chPref val="0"/>
        </dgm:presLayoutVars>
      </dgm:prSet>
      <dgm:spPr/>
    </dgm:pt>
    <dgm:pt modelId="{C81427FB-3CE6-4FBB-A1E5-8AA26B7394EE}" type="pres">
      <dgm:prSet presAssocID="{FB172A14-58CB-4A7A-B04B-6949071B7BC4}" presName="desTx" presStyleLbl="revTx" presStyleIdx="3" presStyleCnt="6">
        <dgm:presLayoutVars/>
      </dgm:prSet>
      <dgm:spPr/>
    </dgm:pt>
    <dgm:pt modelId="{4C691903-998D-4A47-B376-3C1D795BF3CD}" type="pres">
      <dgm:prSet presAssocID="{B8BFEDFB-FCBE-43C5-975E-163599B35258}" presName="sibTrans" presStyleCnt="0"/>
      <dgm:spPr/>
    </dgm:pt>
    <dgm:pt modelId="{2E68C057-07DB-49C8-9638-2C802D937FE6}" type="pres">
      <dgm:prSet presAssocID="{C093CFFA-B684-40E4-84F4-6DC29A1A4B11}" presName="compNode" presStyleCnt="0"/>
      <dgm:spPr/>
    </dgm:pt>
    <dgm:pt modelId="{23AE02E8-6B66-4406-AADD-EC397FDAF4A3}" type="pres">
      <dgm:prSet presAssocID="{C093CFFA-B684-40E4-84F4-6DC29A1A4B11}" presName="bgRect" presStyleLbl="bgShp" presStyleIdx="2" presStyleCnt="4"/>
      <dgm:spPr/>
    </dgm:pt>
    <dgm:pt modelId="{50B15626-83F0-460A-80D2-47446DF35514}" type="pres">
      <dgm:prSet presAssocID="{C093CFFA-B684-40E4-84F4-6DC29A1A4B1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81F70F0E-90C8-4CDF-AC96-8B462B344691}" type="pres">
      <dgm:prSet presAssocID="{C093CFFA-B684-40E4-84F4-6DC29A1A4B11}" presName="spaceRect" presStyleCnt="0"/>
      <dgm:spPr/>
    </dgm:pt>
    <dgm:pt modelId="{048B5C88-B25C-4F8D-A7B2-4A10E477378A}" type="pres">
      <dgm:prSet presAssocID="{C093CFFA-B684-40E4-84F4-6DC29A1A4B11}" presName="parTx" presStyleLbl="revTx" presStyleIdx="4" presStyleCnt="6">
        <dgm:presLayoutVars>
          <dgm:chMax val="0"/>
          <dgm:chPref val="0"/>
        </dgm:presLayoutVars>
      </dgm:prSet>
      <dgm:spPr/>
    </dgm:pt>
    <dgm:pt modelId="{1AB5B2E2-134B-4954-B7B3-395D593C2A20}" type="pres">
      <dgm:prSet presAssocID="{6BA8E4BA-4268-42A4-B7CA-1F18D8E116DE}" presName="sibTrans" presStyleCnt="0"/>
      <dgm:spPr/>
    </dgm:pt>
    <dgm:pt modelId="{7E8C1AF4-156A-4CC8-B4DE-E5C5C7205E7D}" type="pres">
      <dgm:prSet presAssocID="{B8FA6471-2B03-4D08-A80C-377038D8E90F}" presName="compNode" presStyleCnt="0"/>
      <dgm:spPr/>
    </dgm:pt>
    <dgm:pt modelId="{B42306CD-7AC0-45C0-8A5D-5C7572C7165D}" type="pres">
      <dgm:prSet presAssocID="{B8FA6471-2B03-4D08-A80C-377038D8E90F}" presName="bgRect" presStyleLbl="bgShp" presStyleIdx="3" presStyleCnt="4"/>
      <dgm:spPr/>
    </dgm:pt>
    <dgm:pt modelId="{22027CFC-4C04-4CDB-B096-7393A609E30A}" type="pres">
      <dgm:prSet presAssocID="{B8FA6471-2B03-4D08-A80C-377038D8E90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362B6945-AAD7-41BC-8399-8F74FA9B6826}" type="pres">
      <dgm:prSet presAssocID="{B8FA6471-2B03-4D08-A80C-377038D8E90F}" presName="spaceRect" presStyleCnt="0"/>
      <dgm:spPr/>
    </dgm:pt>
    <dgm:pt modelId="{1CC8819B-5303-41DA-B427-1D37930669CF}" type="pres">
      <dgm:prSet presAssocID="{B8FA6471-2B03-4D08-A80C-377038D8E90F}" presName="parTx" presStyleLbl="revTx" presStyleIdx="5" presStyleCnt="6">
        <dgm:presLayoutVars>
          <dgm:chMax val="0"/>
          <dgm:chPref val="0"/>
        </dgm:presLayoutVars>
      </dgm:prSet>
      <dgm:spPr/>
    </dgm:pt>
  </dgm:ptLst>
  <dgm:cxnLst>
    <dgm:cxn modelId="{F8A22A0D-EB82-41BB-AFC3-33E3ED521E4A}" srcId="{ABDDAC85-1A4E-4E20-A037-A2F0D10CC5F7}" destId="{FB172A14-58CB-4A7A-B04B-6949071B7BC4}" srcOrd="1" destOrd="0" parTransId="{EBA970E6-66A5-4BB5-A300-19713B3A1507}" sibTransId="{B8BFEDFB-FCBE-43C5-975E-163599B35258}"/>
    <dgm:cxn modelId="{7648CB15-691D-41B6-9404-DBF99DBBC51D}" type="presOf" srcId="{ABDDAC85-1A4E-4E20-A037-A2F0D10CC5F7}" destId="{3F4C2F14-D27E-420E-BEA4-E1F9A6C858FA}" srcOrd="0" destOrd="0" presId="urn:microsoft.com/office/officeart/2018/2/layout/IconVerticalSolidList"/>
    <dgm:cxn modelId="{040E0218-66ED-4265-B368-6ADCEC58538B}" srcId="{FB172A14-58CB-4A7A-B04B-6949071B7BC4}" destId="{0597462B-AE5A-4A8D-968A-A04A369C907B}" srcOrd="0" destOrd="0" parTransId="{9CFD65EF-F942-40D4-A53C-C0DD5751724E}" sibTransId="{12B1FCB9-F57A-41F4-B298-1A9B8C9510C9}"/>
    <dgm:cxn modelId="{025F8228-F8F4-4730-BCAF-4FB6AB9A2B47}" type="presOf" srcId="{C093CFFA-B684-40E4-84F4-6DC29A1A4B11}" destId="{048B5C88-B25C-4F8D-A7B2-4A10E477378A}" srcOrd="0" destOrd="0" presId="urn:microsoft.com/office/officeart/2018/2/layout/IconVerticalSolidList"/>
    <dgm:cxn modelId="{B5C67B37-314F-4809-9133-0F20CB7E485B}" type="presOf" srcId="{FB172A14-58CB-4A7A-B04B-6949071B7BC4}" destId="{D841B640-DCE2-4029-8BA0-9F00506F7306}" srcOrd="0" destOrd="0" presId="urn:microsoft.com/office/officeart/2018/2/layout/IconVerticalSolidList"/>
    <dgm:cxn modelId="{860CA26A-FF11-4DF0-8F17-E55759794BC7}" type="presOf" srcId="{B8FA6471-2B03-4D08-A80C-377038D8E90F}" destId="{1CC8819B-5303-41DA-B427-1D37930669CF}" srcOrd="0" destOrd="0" presId="urn:microsoft.com/office/officeart/2018/2/layout/IconVerticalSolidList"/>
    <dgm:cxn modelId="{9B6E857F-B64D-4E4B-865D-49F437FFF0AC}" srcId="{C97A2ACB-0440-469F-94B2-4A4A4AF30C35}" destId="{81307AAE-94A0-42CF-8C52-A66016EE0EDD}" srcOrd="0" destOrd="0" parTransId="{F8E38D47-4D8A-4824-B89F-C1CB10D2FE22}" sibTransId="{8DEC142E-BEF2-4551-B3AD-9ED81FB68BC4}"/>
    <dgm:cxn modelId="{239BCE9D-A63D-404C-99AD-BEDB61D437FC}" srcId="{ABDDAC85-1A4E-4E20-A037-A2F0D10CC5F7}" destId="{C97A2ACB-0440-469F-94B2-4A4A4AF30C35}" srcOrd="0" destOrd="0" parTransId="{9EE0B668-D6D9-482D-8B0D-B20F2F35942B}" sibTransId="{21CBAC79-CBDE-4B8F-ACDB-12E414307113}"/>
    <dgm:cxn modelId="{AAC863B6-3F48-4EB2-87FF-DCE743D9D15B}" type="presOf" srcId="{C97A2ACB-0440-469F-94B2-4A4A4AF30C35}" destId="{1593C579-527F-4931-9ADB-5DBDE0F24D9F}" srcOrd="0" destOrd="0" presId="urn:microsoft.com/office/officeart/2018/2/layout/IconVerticalSolidList"/>
    <dgm:cxn modelId="{D40846C2-C54F-4BEB-912E-780D89837016}" type="presOf" srcId="{0597462B-AE5A-4A8D-968A-A04A369C907B}" destId="{C81427FB-3CE6-4FBB-A1E5-8AA26B7394EE}" srcOrd="0" destOrd="0" presId="urn:microsoft.com/office/officeart/2018/2/layout/IconVerticalSolidList"/>
    <dgm:cxn modelId="{6E74C7D4-E11F-4B10-84C1-26082B109313}" srcId="{ABDDAC85-1A4E-4E20-A037-A2F0D10CC5F7}" destId="{B8FA6471-2B03-4D08-A80C-377038D8E90F}" srcOrd="3" destOrd="0" parTransId="{ADE00423-DBFE-4C5F-BCBC-443B7543B671}" sibTransId="{AD2ECDE1-0D41-49A4-864C-4F2C5EDEA4B1}"/>
    <dgm:cxn modelId="{CF6822E8-1CBF-4D0E-AC40-F11D119FBE49}" type="presOf" srcId="{81307AAE-94A0-42CF-8C52-A66016EE0EDD}" destId="{86FD000C-B5CF-48D2-B733-931A093F4DF6}" srcOrd="0" destOrd="0" presId="urn:microsoft.com/office/officeart/2018/2/layout/IconVerticalSolidList"/>
    <dgm:cxn modelId="{5480C9F8-F413-4903-A7E1-7AFB989EA5E3}" srcId="{ABDDAC85-1A4E-4E20-A037-A2F0D10CC5F7}" destId="{C093CFFA-B684-40E4-84F4-6DC29A1A4B11}" srcOrd="2" destOrd="0" parTransId="{029A86F9-1015-4B5E-839E-454131D10DA1}" sibTransId="{6BA8E4BA-4268-42A4-B7CA-1F18D8E116DE}"/>
    <dgm:cxn modelId="{87F7B86E-6161-4730-B870-BA1E252BBB48}" type="presParOf" srcId="{3F4C2F14-D27E-420E-BEA4-E1F9A6C858FA}" destId="{90FCBFB1-13CD-46CF-B2A3-91757B8605EA}" srcOrd="0" destOrd="0" presId="urn:microsoft.com/office/officeart/2018/2/layout/IconVerticalSolidList"/>
    <dgm:cxn modelId="{7932CA54-040B-4104-AC80-C26F7A0C3018}" type="presParOf" srcId="{90FCBFB1-13CD-46CF-B2A3-91757B8605EA}" destId="{5DF64764-FE9E-442D-BF89-704EA1D8766D}" srcOrd="0" destOrd="0" presId="urn:microsoft.com/office/officeart/2018/2/layout/IconVerticalSolidList"/>
    <dgm:cxn modelId="{C5BEC661-4FEB-4BF3-A5E2-63E29B85FC7E}" type="presParOf" srcId="{90FCBFB1-13CD-46CF-B2A3-91757B8605EA}" destId="{15D65618-4B94-4F2B-B244-70A39E4A5820}" srcOrd="1" destOrd="0" presId="urn:microsoft.com/office/officeart/2018/2/layout/IconVerticalSolidList"/>
    <dgm:cxn modelId="{5E614898-A8B5-41B3-8A09-AE63AB135283}" type="presParOf" srcId="{90FCBFB1-13CD-46CF-B2A3-91757B8605EA}" destId="{32192023-8875-4E1C-8B56-FE82CE10E005}" srcOrd="2" destOrd="0" presId="urn:microsoft.com/office/officeart/2018/2/layout/IconVerticalSolidList"/>
    <dgm:cxn modelId="{4B542A4C-1AA2-434A-97F4-37B9D35C8192}" type="presParOf" srcId="{90FCBFB1-13CD-46CF-B2A3-91757B8605EA}" destId="{1593C579-527F-4931-9ADB-5DBDE0F24D9F}" srcOrd="3" destOrd="0" presId="urn:microsoft.com/office/officeart/2018/2/layout/IconVerticalSolidList"/>
    <dgm:cxn modelId="{56306340-649F-447D-B149-2FD71767590E}" type="presParOf" srcId="{90FCBFB1-13CD-46CF-B2A3-91757B8605EA}" destId="{86FD000C-B5CF-48D2-B733-931A093F4DF6}" srcOrd="4" destOrd="0" presId="urn:microsoft.com/office/officeart/2018/2/layout/IconVerticalSolidList"/>
    <dgm:cxn modelId="{49512BC1-564B-4498-99D9-DAA3565DAC45}" type="presParOf" srcId="{3F4C2F14-D27E-420E-BEA4-E1F9A6C858FA}" destId="{5F08E255-5440-412F-8FE7-213785FE6809}" srcOrd="1" destOrd="0" presId="urn:microsoft.com/office/officeart/2018/2/layout/IconVerticalSolidList"/>
    <dgm:cxn modelId="{6B6E0D73-D603-46B4-A024-537C3EEE3B12}" type="presParOf" srcId="{3F4C2F14-D27E-420E-BEA4-E1F9A6C858FA}" destId="{3C0E4B56-F057-4E03-9B19-CED61BF0700F}" srcOrd="2" destOrd="0" presId="urn:microsoft.com/office/officeart/2018/2/layout/IconVerticalSolidList"/>
    <dgm:cxn modelId="{68CEBEDC-55F6-49A4-ADD0-6183928ED435}" type="presParOf" srcId="{3C0E4B56-F057-4E03-9B19-CED61BF0700F}" destId="{A992FE80-A998-4025-86E1-95A5295FC846}" srcOrd="0" destOrd="0" presId="urn:microsoft.com/office/officeart/2018/2/layout/IconVerticalSolidList"/>
    <dgm:cxn modelId="{48129B67-F1E8-44AF-8B00-41575E8A2E23}" type="presParOf" srcId="{3C0E4B56-F057-4E03-9B19-CED61BF0700F}" destId="{C1534C17-94F9-4F4B-92C2-2128362B07CC}" srcOrd="1" destOrd="0" presId="urn:microsoft.com/office/officeart/2018/2/layout/IconVerticalSolidList"/>
    <dgm:cxn modelId="{A71B332B-A398-4F83-8807-30D554B21DD1}" type="presParOf" srcId="{3C0E4B56-F057-4E03-9B19-CED61BF0700F}" destId="{9931D71B-B1CF-4B21-9D7F-BE309CC0C103}" srcOrd="2" destOrd="0" presId="urn:microsoft.com/office/officeart/2018/2/layout/IconVerticalSolidList"/>
    <dgm:cxn modelId="{0D717E1E-5201-42FC-B4C3-C89DEF991C8C}" type="presParOf" srcId="{3C0E4B56-F057-4E03-9B19-CED61BF0700F}" destId="{D841B640-DCE2-4029-8BA0-9F00506F7306}" srcOrd="3" destOrd="0" presId="urn:microsoft.com/office/officeart/2018/2/layout/IconVerticalSolidList"/>
    <dgm:cxn modelId="{EF67EBCB-C80A-4899-BC8C-15CDCA1B399B}" type="presParOf" srcId="{3C0E4B56-F057-4E03-9B19-CED61BF0700F}" destId="{C81427FB-3CE6-4FBB-A1E5-8AA26B7394EE}" srcOrd="4" destOrd="0" presId="urn:microsoft.com/office/officeart/2018/2/layout/IconVerticalSolidList"/>
    <dgm:cxn modelId="{CCAE8899-1ECC-4287-B415-CCC93480D9EE}" type="presParOf" srcId="{3F4C2F14-D27E-420E-BEA4-E1F9A6C858FA}" destId="{4C691903-998D-4A47-B376-3C1D795BF3CD}" srcOrd="3" destOrd="0" presId="urn:microsoft.com/office/officeart/2018/2/layout/IconVerticalSolidList"/>
    <dgm:cxn modelId="{CBD8FDCE-475A-4F1F-8C1A-B1E197285B75}" type="presParOf" srcId="{3F4C2F14-D27E-420E-BEA4-E1F9A6C858FA}" destId="{2E68C057-07DB-49C8-9638-2C802D937FE6}" srcOrd="4" destOrd="0" presId="urn:microsoft.com/office/officeart/2018/2/layout/IconVerticalSolidList"/>
    <dgm:cxn modelId="{C9AF975F-064C-4EC3-8977-E1E766FEC9D0}" type="presParOf" srcId="{2E68C057-07DB-49C8-9638-2C802D937FE6}" destId="{23AE02E8-6B66-4406-AADD-EC397FDAF4A3}" srcOrd="0" destOrd="0" presId="urn:microsoft.com/office/officeart/2018/2/layout/IconVerticalSolidList"/>
    <dgm:cxn modelId="{22496078-4266-463C-AC8D-08CDCA7D4866}" type="presParOf" srcId="{2E68C057-07DB-49C8-9638-2C802D937FE6}" destId="{50B15626-83F0-460A-80D2-47446DF35514}" srcOrd="1" destOrd="0" presId="urn:microsoft.com/office/officeart/2018/2/layout/IconVerticalSolidList"/>
    <dgm:cxn modelId="{08F76668-540C-489B-9B2C-39F06B971A63}" type="presParOf" srcId="{2E68C057-07DB-49C8-9638-2C802D937FE6}" destId="{81F70F0E-90C8-4CDF-AC96-8B462B344691}" srcOrd="2" destOrd="0" presId="urn:microsoft.com/office/officeart/2018/2/layout/IconVerticalSolidList"/>
    <dgm:cxn modelId="{674BF36E-69A6-40A3-942C-BEED232EFA41}" type="presParOf" srcId="{2E68C057-07DB-49C8-9638-2C802D937FE6}" destId="{048B5C88-B25C-4F8D-A7B2-4A10E477378A}" srcOrd="3" destOrd="0" presId="urn:microsoft.com/office/officeart/2018/2/layout/IconVerticalSolidList"/>
    <dgm:cxn modelId="{062CF032-3060-4CCC-B5B7-C105E8ADEA93}" type="presParOf" srcId="{3F4C2F14-D27E-420E-BEA4-E1F9A6C858FA}" destId="{1AB5B2E2-134B-4954-B7B3-395D593C2A20}" srcOrd="5" destOrd="0" presId="urn:microsoft.com/office/officeart/2018/2/layout/IconVerticalSolidList"/>
    <dgm:cxn modelId="{1441F263-EAAF-40C8-8A3E-8D04311B1389}" type="presParOf" srcId="{3F4C2F14-D27E-420E-BEA4-E1F9A6C858FA}" destId="{7E8C1AF4-156A-4CC8-B4DE-E5C5C7205E7D}" srcOrd="6" destOrd="0" presId="urn:microsoft.com/office/officeart/2018/2/layout/IconVerticalSolidList"/>
    <dgm:cxn modelId="{1721D77D-B77C-410E-BC69-8C5660A62FBA}" type="presParOf" srcId="{7E8C1AF4-156A-4CC8-B4DE-E5C5C7205E7D}" destId="{B42306CD-7AC0-45C0-8A5D-5C7572C7165D}" srcOrd="0" destOrd="0" presId="urn:microsoft.com/office/officeart/2018/2/layout/IconVerticalSolidList"/>
    <dgm:cxn modelId="{49065FD6-5234-4A01-9B6F-F5CD7FE030D4}" type="presParOf" srcId="{7E8C1AF4-156A-4CC8-B4DE-E5C5C7205E7D}" destId="{22027CFC-4C04-4CDB-B096-7393A609E30A}" srcOrd="1" destOrd="0" presId="urn:microsoft.com/office/officeart/2018/2/layout/IconVerticalSolidList"/>
    <dgm:cxn modelId="{D1AED7DF-2CEA-4180-B51B-8049A349B4AA}" type="presParOf" srcId="{7E8C1AF4-156A-4CC8-B4DE-E5C5C7205E7D}" destId="{362B6945-AAD7-41BC-8399-8F74FA9B6826}" srcOrd="2" destOrd="0" presId="urn:microsoft.com/office/officeart/2018/2/layout/IconVerticalSolidList"/>
    <dgm:cxn modelId="{888B7D16-7163-4152-9B19-1E377C27FED7}" type="presParOf" srcId="{7E8C1AF4-156A-4CC8-B4DE-E5C5C7205E7D}" destId="{1CC8819B-5303-41DA-B427-1D37930669C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E4376-AB69-405B-B4AD-609B016B9E51}">
      <dsp:nvSpPr>
        <dsp:cNvPr id="0" name=""/>
        <dsp:cNvSpPr/>
      </dsp:nvSpPr>
      <dsp:spPr>
        <a:xfrm>
          <a:off x="0" y="1776"/>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E6A4BD-85F5-4903-AA47-5B6B4BFCA716}">
      <dsp:nvSpPr>
        <dsp:cNvPr id="0" name=""/>
        <dsp:cNvSpPr/>
      </dsp:nvSpPr>
      <dsp:spPr>
        <a:xfrm>
          <a:off x="229031" y="172131"/>
          <a:ext cx="416421" cy="416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17E11C-7E80-4555-A26C-05A313900346}">
      <dsp:nvSpPr>
        <dsp:cNvPr id="0" name=""/>
        <dsp:cNvSpPr/>
      </dsp:nvSpPr>
      <dsp:spPr>
        <a:xfrm>
          <a:off x="874485" y="1776"/>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Why energy use should matter to you!</a:t>
          </a:r>
        </a:p>
      </dsp:txBody>
      <dsp:txXfrm>
        <a:off x="874485" y="1776"/>
        <a:ext cx="3816557" cy="757130"/>
      </dsp:txXfrm>
    </dsp:sp>
    <dsp:sp modelId="{99EC5A8B-6CD4-438C-A200-714781D5CC2F}">
      <dsp:nvSpPr>
        <dsp:cNvPr id="0" name=""/>
        <dsp:cNvSpPr/>
      </dsp:nvSpPr>
      <dsp:spPr>
        <a:xfrm>
          <a:off x="0" y="948189"/>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C16D25-5D45-43B1-9E4B-506CC4493220}">
      <dsp:nvSpPr>
        <dsp:cNvPr id="0" name=""/>
        <dsp:cNvSpPr/>
      </dsp:nvSpPr>
      <dsp:spPr>
        <a:xfrm>
          <a:off x="229031" y="1118544"/>
          <a:ext cx="416421" cy="416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8B10B4-0588-49C0-83F2-27406403C000}">
      <dsp:nvSpPr>
        <dsp:cNvPr id="0" name=""/>
        <dsp:cNvSpPr/>
      </dsp:nvSpPr>
      <dsp:spPr>
        <a:xfrm>
          <a:off x="874485" y="948189"/>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Energy use and home structure</a:t>
          </a:r>
        </a:p>
      </dsp:txBody>
      <dsp:txXfrm>
        <a:off x="874485" y="948189"/>
        <a:ext cx="3816557" cy="757130"/>
      </dsp:txXfrm>
    </dsp:sp>
    <dsp:sp modelId="{220AD5C4-CAF7-4891-AA39-097D855C49DB}">
      <dsp:nvSpPr>
        <dsp:cNvPr id="0" name=""/>
        <dsp:cNvSpPr/>
      </dsp:nvSpPr>
      <dsp:spPr>
        <a:xfrm>
          <a:off x="0" y="1894603"/>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13D628-7689-48CE-A7CE-30BC19A76D24}">
      <dsp:nvSpPr>
        <dsp:cNvPr id="0" name=""/>
        <dsp:cNvSpPr/>
      </dsp:nvSpPr>
      <dsp:spPr>
        <a:xfrm>
          <a:off x="229031" y="2064957"/>
          <a:ext cx="416421" cy="416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586776-7A4D-4A2C-867F-8C7979EE56EA}">
      <dsp:nvSpPr>
        <dsp:cNvPr id="0" name=""/>
        <dsp:cNvSpPr/>
      </dsp:nvSpPr>
      <dsp:spPr>
        <a:xfrm>
          <a:off x="874485" y="1894603"/>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Understanding your utility bills</a:t>
          </a:r>
        </a:p>
      </dsp:txBody>
      <dsp:txXfrm>
        <a:off x="874485" y="1894603"/>
        <a:ext cx="3816557" cy="757130"/>
      </dsp:txXfrm>
    </dsp:sp>
    <dsp:sp modelId="{D91A7CF9-7F1A-4FA1-B778-DC722D590DD8}">
      <dsp:nvSpPr>
        <dsp:cNvPr id="0" name=""/>
        <dsp:cNvSpPr/>
      </dsp:nvSpPr>
      <dsp:spPr>
        <a:xfrm>
          <a:off x="0" y="2841016"/>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CF1033-C40A-42D8-BB70-8DF0246FD5BD}">
      <dsp:nvSpPr>
        <dsp:cNvPr id="0" name=""/>
        <dsp:cNvSpPr/>
      </dsp:nvSpPr>
      <dsp:spPr>
        <a:xfrm>
          <a:off x="229031" y="3011370"/>
          <a:ext cx="416421" cy="4164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DB3A19-3018-468D-8D7B-58B31E78F6B1}">
      <dsp:nvSpPr>
        <dsp:cNvPr id="0" name=""/>
        <dsp:cNvSpPr/>
      </dsp:nvSpPr>
      <dsp:spPr>
        <a:xfrm>
          <a:off x="874485" y="2841016"/>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What impacts energy use</a:t>
          </a:r>
        </a:p>
      </dsp:txBody>
      <dsp:txXfrm>
        <a:off x="874485" y="2841016"/>
        <a:ext cx="3816557" cy="757130"/>
      </dsp:txXfrm>
    </dsp:sp>
    <dsp:sp modelId="{30E6C896-1903-495B-AE77-B02760505B78}">
      <dsp:nvSpPr>
        <dsp:cNvPr id="0" name=""/>
        <dsp:cNvSpPr/>
      </dsp:nvSpPr>
      <dsp:spPr>
        <a:xfrm>
          <a:off x="0" y="3787429"/>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057591-68EC-45DA-80BA-FD2B855311BE}">
      <dsp:nvSpPr>
        <dsp:cNvPr id="0" name=""/>
        <dsp:cNvSpPr/>
      </dsp:nvSpPr>
      <dsp:spPr>
        <a:xfrm>
          <a:off x="229031" y="3957783"/>
          <a:ext cx="416421" cy="4164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CAAB20-3CE5-4EB2-A63B-2FCE5C4A036D}">
      <dsp:nvSpPr>
        <dsp:cNvPr id="0" name=""/>
        <dsp:cNvSpPr/>
      </dsp:nvSpPr>
      <dsp:spPr>
        <a:xfrm>
          <a:off x="874485" y="3787429"/>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Benefits of being energy efficient, for you and your community</a:t>
          </a:r>
        </a:p>
      </dsp:txBody>
      <dsp:txXfrm>
        <a:off x="874485" y="3787429"/>
        <a:ext cx="3816557" cy="757130"/>
      </dsp:txXfrm>
    </dsp:sp>
    <dsp:sp modelId="{12298A01-CF5B-460A-A4BE-F1E885CDB166}">
      <dsp:nvSpPr>
        <dsp:cNvPr id="0" name=""/>
        <dsp:cNvSpPr/>
      </dsp:nvSpPr>
      <dsp:spPr>
        <a:xfrm>
          <a:off x="0" y="4733842"/>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EEA275-C24C-47E5-8463-B25F66365DFA}">
      <dsp:nvSpPr>
        <dsp:cNvPr id="0" name=""/>
        <dsp:cNvSpPr/>
      </dsp:nvSpPr>
      <dsp:spPr>
        <a:xfrm>
          <a:off x="229031" y="4904197"/>
          <a:ext cx="416421" cy="4164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385E14-1D6A-40E3-91EC-3EA1325EAD1D}">
      <dsp:nvSpPr>
        <dsp:cNvPr id="0" name=""/>
        <dsp:cNvSpPr/>
      </dsp:nvSpPr>
      <dsp:spPr>
        <a:xfrm>
          <a:off x="874485" y="4733842"/>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What can you do?</a:t>
          </a:r>
        </a:p>
      </dsp:txBody>
      <dsp:txXfrm>
        <a:off x="874485" y="4733842"/>
        <a:ext cx="3816557" cy="757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148F7-E07C-4080-B57F-6050106005F3}">
      <dsp:nvSpPr>
        <dsp:cNvPr id="0" name=""/>
        <dsp:cNvSpPr/>
      </dsp:nvSpPr>
      <dsp:spPr>
        <a:xfrm>
          <a:off x="0" y="1655"/>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The energy supply in &lt;insert community&gt; comes from:</a:t>
          </a:r>
        </a:p>
      </dsp:txBody>
      <dsp:txXfrm>
        <a:off x="35325" y="36980"/>
        <a:ext cx="2832855" cy="652979"/>
      </dsp:txXfrm>
    </dsp:sp>
    <dsp:sp modelId="{D5343502-6F1F-40BF-9B24-0F77C7389765}">
      <dsp:nvSpPr>
        <dsp:cNvPr id="0" name=""/>
        <dsp:cNvSpPr/>
      </dsp:nvSpPr>
      <dsp:spPr>
        <a:xfrm rot="5400000">
          <a:off x="5194948" y="-1457612"/>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Typically found above petroleum resources</a:t>
          </a:r>
        </a:p>
      </dsp:txBody>
      <dsp:txXfrm rot="-5400000">
        <a:off x="2903506" y="862090"/>
        <a:ext cx="5133528" cy="522383"/>
      </dsp:txXfrm>
    </dsp:sp>
    <dsp:sp modelId="{021565F4-F050-4526-81EC-9F810B1256AD}">
      <dsp:nvSpPr>
        <dsp:cNvPr id="0" name=""/>
        <dsp:cNvSpPr/>
      </dsp:nvSpPr>
      <dsp:spPr>
        <a:xfrm>
          <a:off x="0" y="761466"/>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Natural gas </a:t>
          </a:r>
        </a:p>
      </dsp:txBody>
      <dsp:txXfrm>
        <a:off x="35325" y="796791"/>
        <a:ext cx="2832855" cy="652979"/>
      </dsp:txXfrm>
    </dsp:sp>
    <dsp:sp modelId="{58C67A33-AB1A-4C34-A9FD-BE95A66B73CA}">
      <dsp:nvSpPr>
        <dsp:cNvPr id="0" name=""/>
        <dsp:cNvSpPr/>
      </dsp:nvSpPr>
      <dsp:spPr>
        <a:xfrm rot="5400000">
          <a:off x="5194948" y="-697801"/>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Byproduct of natural gas processing and petroleum refining</a:t>
          </a:r>
        </a:p>
      </dsp:txBody>
      <dsp:txXfrm rot="-5400000">
        <a:off x="2903506" y="1621901"/>
        <a:ext cx="5133528" cy="522383"/>
      </dsp:txXfrm>
    </dsp:sp>
    <dsp:sp modelId="{61B1B86B-0B13-43EA-8679-822152C45509}">
      <dsp:nvSpPr>
        <dsp:cNvPr id="0" name=""/>
        <dsp:cNvSpPr/>
      </dsp:nvSpPr>
      <dsp:spPr>
        <a:xfrm>
          <a:off x="0" y="1521277"/>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Propane </a:t>
          </a:r>
        </a:p>
      </dsp:txBody>
      <dsp:txXfrm>
        <a:off x="35325" y="1556602"/>
        <a:ext cx="2832855" cy="652979"/>
      </dsp:txXfrm>
    </dsp:sp>
    <dsp:sp modelId="{7F21EC50-2554-4CF0-ACB2-FA751B0BCAFD}">
      <dsp:nvSpPr>
        <dsp:cNvPr id="0" name=""/>
        <dsp:cNvSpPr/>
      </dsp:nvSpPr>
      <dsp:spPr>
        <a:xfrm rot="5400000">
          <a:off x="5194948" y="62009"/>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Hydroelectricity and/or diesel generation in remote communities</a:t>
          </a:r>
        </a:p>
      </dsp:txBody>
      <dsp:txXfrm rot="-5400000">
        <a:off x="2903506" y="2381711"/>
        <a:ext cx="5133528" cy="522383"/>
      </dsp:txXfrm>
    </dsp:sp>
    <dsp:sp modelId="{EFFF3192-4B72-47F9-BB53-56CAD3D0FC0F}">
      <dsp:nvSpPr>
        <dsp:cNvPr id="0" name=""/>
        <dsp:cNvSpPr/>
      </dsp:nvSpPr>
      <dsp:spPr>
        <a:xfrm>
          <a:off x="0" y="2281088"/>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Electricity </a:t>
          </a:r>
        </a:p>
      </dsp:txBody>
      <dsp:txXfrm>
        <a:off x="35325" y="2316413"/>
        <a:ext cx="2832855" cy="652979"/>
      </dsp:txXfrm>
    </dsp:sp>
    <dsp:sp modelId="{93A8C076-03BC-4462-AB90-E0BBA3BDCD5E}">
      <dsp:nvSpPr>
        <dsp:cNvPr id="0" name=""/>
        <dsp:cNvSpPr/>
      </dsp:nvSpPr>
      <dsp:spPr>
        <a:xfrm rot="5400000">
          <a:off x="5194948" y="821820"/>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Locally sourced and used</a:t>
          </a:r>
        </a:p>
      </dsp:txBody>
      <dsp:txXfrm rot="-5400000">
        <a:off x="2903506" y="3141522"/>
        <a:ext cx="5133528" cy="522383"/>
      </dsp:txXfrm>
    </dsp:sp>
    <dsp:sp modelId="{CB90AB0A-0590-4F2B-BE6D-D6DB8AFACBE2}">
      <dsp:nvSpPr>
        <dsp:cNvPr id="0" name=""/>
        <dsp:cNvSpPr/>
      </dsp:nvSpPr>
      <dsp:spPr>
        <a:xfrm>
          <a:off x="0" y="3040900"/>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Wood </a:t>
          </a:r>
        </a:p>
      </dsp:txBody>
      <dsp:txXfrm>
        <a:off x="35325" y="3076225"/>
        <a:ext cx="2832855" cy="652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C1F88-1E24-4B74-A4D0-67A4932FAE31}">
      <dsp:nvSpPr>
        <dsp:cNvPr id="0" name=""/>
        <dsp:cNvSpPr/>
      </dsp:nvSpPr>
      <dsp:spPr>
        <a:xfrm>
          <a:off x="0" y="49044"/>
          <a:ext cx="4691043" cy="122590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Housing types and age </a:t>
          </a:r>
          <a:endParaRPr lang="en-US" sz="2200" kern="1200"/>
        </a:p>
      </dsp:txBody>
      <dsp:txXfrm>
        <a:off x="59844" y="108888"/>
        <a:ext cx="4571355" cy="1106217"/>
      </dsp:txXfrm>
    </dsp:sp>
    <dsp:sp modelId="{76B5326A-5171-41BD-A97E-0123C800827F}">
      <dsp:nvSpPr>
        <dsp:cNvPr id="0" name=""/>
        <dsp:cNvSpPr/>
      </dsp:nvSpPr>
      <dsp:spPr>
        <a:xfrm>
          <a:off x="0" y="1335770"/>
          <a:ext cx="4691043" cy="1225905"/>
        </a:xfrm>
        <a:prstGeom prst="roundRect">
          <a:avLst/>
        </a:prstGeom>
        <a:solidFill>
          <a:schemeClr val="accent2">
            <a:hueOff val="-508265"/>
            <a:satOff val="-221"/>
            <a:lumOff val="-464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Ask about typical bills</a:t>
          </a:r>
        </a:p>
        <a:p>
          <a:pPr marL="0" lvl="0" indent="0" algn="l" defTabSz="977900">
            <a:lnSpc>
              <a:spcPct val="90000"/>
            </a:lnSpc>
            <a:spcBef>
              <a:spcPct val="0"/>
            </a:spcBef>
            <a:spcAft>
              <a:spcPct val="35000"/>
            </a:spcAft>
            <a:buNone/>
          </a:pPr>
          <a:r>
            <a:rPr lang="en-CA" sz="2200" kern="1200" dirty="0"/>
            <a:t>(Community and individual)</a:t>
          </a:r>
          <a:endParaRPr lang="en-US" sz="2200" kern="1200" dirty="0"/>
        </a:p>
      </dsp:txBody>
      <dsp:txXfrm>
        <a:off x="59844" y="1395614"/>
        <a:ext cx="4571355" cy="1106217"/>
      </dsp:txXfrm>
    </dsp:sp>
    <dsp:sp modelId="{FE2B4F07-D8C5-40DD-A6EC-5376E77089A8}">
      <dsp:nvSpPr>
        <dsp:cNvPr id="0" name=""/>
        <dsp:cNvSpPr/>
      </dsp:nvSpPr>
      <dsp:spPr>
        <a:xfrm>
          <a:off x="0" y="2607281"/>
          <a:ext cx="469104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941" tIns="27940" rIns="156464" bIns="27940" numCol="1" spcCol="1270" anchor="t" anchorCtr="0">
          <a:noAutofit/>
        </a:bodyPr>
        <a:lstStyle/>
        <a:p>
          <a:pPr marL="171450" lvl="1" indent="-171450" algn="l" defTabSz="755650">
            <a:lnSpc>
              <a:spcPct val="90000"/>
            </a:lnSpc>
            <a:spcBef>
              <a:spcPct val="0"/>
            </a:spcBef>
            <a:spcAft>
              <a:spcPct val="20000"/>
            </a:spcAft>
            <a:buChar char="•"/>
          </a:pPr>
          <a:endParaRPr lang="en-US" sz="1700" kern="1200" dirty="0"/>
        </a:p>
      </dsp:txBody>
      <dsp:txXfrm>
        <a:off x="0" y="2607281"/>
        <a:ext cx="4691043" cy="364320"/>
      </dsp:txXfrm>
    </dsp:sp>
    <dsp:sp modelId="{3593F271-BECF-4913-952F-078079628444}">
      <dsp:nvSpPr>
        <dsp:cNvPr id="0" name=""/>
        <dsp:cNvSpPr/>
      </dsp:nvSpPr>
      <dsp:spPr>
        <a:xfrm>
          <a:off x="0" y="2635771"/>
          <a:ext cx="4691043" cy="1225905"/>
        </a:xfrm>
        <a:prstGeom prst="roundRect">
          <a:avLst/>
        </a:prstGeom>
        <a:solidFill>
          <a:schemeClr val="accent2">
            <a:hueOff val="-1016531"/>
            <a:satOff val="-441"/>
            <a:lumOff val="-928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Current programs or initiatives regarding housing and organizational structure</a:t>
          </a:r>
          <a:endParaRPr lang="en-US" sz="2200" kern="1200"/>
        </a:p>
      </dsp:txBody>
      <dsp:txXfrm>
        <a:off x="59844" y="2695615"/>
        <a:ext cx="4571355" cy="1106217"/>
      </dsp:txXfrm>
    </dsp:sp>
    <dsp:sp modelId="{800FAD19-8948-4D7B-9447-3B139BF8003E}">
      <dsp:nvSpPr>
        <dsp:cNvPr id="0" name=""/>
        <dsp:cNvSpPr/>
      </dsp:nvSpPr>
      <dsp:spPr>
        <a:xfrm>
          <a:off x="0" y="3936903"/>
          <a:ext cx="4691043" cy="1225905"/>
        </a:xfrm>
        <a:prstGeom prst="roundRect">
          <a:avLst/>
        </a:prstGeom>
        <a:solidFill>
          <a:schemeClr val="accent2">
            <a:hueOff val="-1524796"/>
            <a:satOff val="-662"/>
            <a:lumOff val="-1392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a:t>Short and long term outlook for housing: new construction and upgrades</a:t>
          </a:r>
          <a:endParaRPr lang="en-US" sz="2200" kern="1200"/>
        </a:p>
      </dsp:txBody>
      <dsp:txXfrm>
        <a:off x="59844" y="3996747"/>
        <a:ext cx="4571355" cy="1106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E9C36-B7EE-40EA-B6E5-5E519E00EE55}">
      <dsp:nvSpPr>
        <dsp:cNvPr id="0" name=""/>
        <dsp:cNvSpPr/>
      </dsp:nvSpPr>
      <dsp:spPr>
        <a:xfrm>
          <a:off x="0" y="4330"/>
          <a:ext cx="4708922" cy="9224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122ED-35D8-4575-8A99-534213F0EBCA}">
      <dsp:nvSpPr>
        <dsp:cNvPr id="0" name=""/>
        <dsp:cNvSpPr/>
      </dsp:nvSpPr>
      <dsp:spPr>
        <a:xfrm>
          <a:off x="279050" y="211889"/>
          <a:ext cx="507364" cy="5073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1F57CE-2DCB-4EE1-B2B4-BCF43E46BD77}">
      <dsp:nvSpPr>
        <dsp:cNvPr id="0" name=""/>
        <dsp:cNvSpPr/>
      </dsp:nvSpPr>
      <dsp:spPr>
        <a:xfrm>
          <a:off x="1065465" y="4330"/>
          <a:ext cx="3643456" cy="922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629" tIns="97629" rIns="97629" bIns="97629" numCol="1" spcCol="1270" anchor="ctr" anchorCtr="0">
          <a:noAutofit/>
        </a:bodyPr>
        <a:lstStyle/>
        <a:p>
          <a:pPr marL="0" lvl="0" indent="0" algn="l" defTabSz="755650">
            <a:lnSpc>
              <a:spcPct val="90000"/>
            </a:lnSpc>
            <a:spcBef>
              <a:spcPct val="0"/>
            </a:spcBef>
            <a:spcAft>
              <a:spcPct val="35000"/>
            </a:spcAft>
            <a:buNone/>
          </a:pPr>
          <a:r>
            <a:rPr lang="en-US" sz="1700" kern="1200"/>
            <a:t>Appliances and Plugs</a:t>
          </a:r>
        </a:p>
      </dsp:txBody>
      <dsp:txXfrm>
        <a:off x="1065465" y="4330"/>
        <a:ext cx="3643456" cy="922481"/>
      </dsp:txXfrm>
    </dsp:sp>
    <dsp:sp modelId="{FF023C85-4D6D-41C9-A9B7-142DD13EA4C3}">
      <dsp:nvSpPr>
        <dsp:cNvPr id="0" name=""/>
        <dsp:cNvSpPr/>
      </dsp:nvSpPr>
      <dsp:spPr>
        <a:xfrm>
          <a:off x="0" y="1157432"/>
          <a:ext cx="4708922" cy="92248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80E34-EFB5-497D-B6BB-F8005FFCB76B}">
      <dsp:nvSpPr>
        <dsp:cNvPr id="0" name=""/>
        <dsp:cNvSpPr/>
      </dsp:nvSpPr>
      <dsp:spPr>
        <a:xfrm>
          <a:off x="279050" y="1364990"/>
          <a:ext cx="507364" cy="5073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949DB3-3687-40A6-97AB-10EF70B58D04}">
      <dsp:nvSpPr>
        <dsp:cNvPr id="0" name=""/>
        <dsp:cNvSpPr/>
      </dsp:nvSpPr>
      <dsp:spPr>
        <a:xfrm>
          <a:off x="1065465" y="1157432"/>
          <a:ext cx="3643456" cy="922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629" tIns="97629" rIns="97629" bIns="97629" numCol="1" spcCol="1270" anchor="ctr" anchorCtr="0">
          <a:noAutofit/>
        </a:bodyPr>
        <a:lstStyle/>
        <a:p>
          <a:pPr marL="0" lvl="0" indent="0" algn="l" defTabSz="755650">
            <a:lnSpc>
              <a:spcPct val="90000"/>
            </a:lnSpc>
            <a:spcBef>
              <a:spcPct val="0"/>
            </a:spcBef>
            <a:spcAft>
              <a:spcPct val="35000"/>
            </a:spcAft>
            <a:buNone/>
          </a:pPr>
          <a:r>
            <a:rPr lang="en-US" sz="1700" kern="1200"/>
            <a:t>Clean dryer lint screens to help clothes dry faster!</a:t>
          </a:r>
        </a:p>
      </dsp:txBody>
      <dsp:txXfrm>
        <a:off x="1065465" y="1157432"/>
        <a:ext cx="3643456" cy="922481"/>
      </dsp:txXfrm>
    </dsp:sp>
    <dsp:sp modelId="{A713EFC1-63DF-4D95-A596-6B2574157B5D}">
      <dsp:nvSpPr>
        <dsp:cNvPr id="0" name=""/>
        <dsp:cNvSpPr/>
      </dsp:nvSpPr>
      <dsp:spPr>
        <a:xfrm>
          <a:off x="0" y="2310534"/>
          <a:ext cx="4708922" cy="92248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4A3FF-1CD8-46F9-ACBA-3D68FC5606C1}">
      <dsp:nvSpPr>
        <dsp:cNvPr id="0" name=""/>
        <dsp:cNvSpPr/>
      </dsp:nvSpPr>
      <dsp:spPr>
        <a:xfrm>
          <a:off x="279050" y="2518092"/>
          <a:ext cx="507364" cy="5073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33EBFE-B3B6-4D28-A850-93ED7BAB66AC}">
      <dsp:nvSpPr>
        <dsp:cNvPr id="0" name=""/>
        <dsp:cNvSpPr/>
      </dsp:nvSpPr>
      <dsp:spPr>
        <a:xfrm>
          <a:off x="1065465" y="2310534"/>
          <a:ext cx="3643456" cy="922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629" tIns="97629" rIns="97629" bIns="97629" numCol="1" spcCol="1270" anchor="ctr" anchorCtr="0">
          <a:noAutofit/>
        </a:bodyPr>
        <a:lstStyle/>
        <a:p>
          <a:pPr marL="0" lvl="0" indent="0" algn="l" defTabSz="755650">
            <a:lnSpc>
              <a:spcPct val="90000"/>
            </a:lnSpc>
            <a:spcBef>
              <a:spcPct val="0"/>
            </a:spcBef>
            <a:spcAft>
              <a:spcPct val="35000"/>
            </a:spcAft>
            <a:buNone/>
          </a:pPr>
          <a:r>
            <a:rPr lang="en-US" sz="1700" kern="1200"/>
            <a:t>Unplug appliances with LED lights or those that ‘stay on’ when you’re not using them</a:t>
          </a:r>
        </a:p>
      </dsp:txBody>
      <dsp:txXfrm>
        <a:off x="1065465" y="2310534"/>
        <a:ext cx="3643456" cy="922481"/>
      </dsp:txXfrm>
    </dsp:sp>
    <dsp:sp modelId="{F0A70CA7-2E45-40FE-A2F0-3D35B1D459C4}">
      <dsp:nvSpPr>
        <dsp:cNvPr id="0" name=""/>
        <dsp:cNvSpPr/>
      </dsp:nvSpPr>
      <dsp:spPr>
        <a:xfrm>
          <a:off x="0" y="3463636"/>
          <a:ext cx="4708922" cy="92248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7B18B-7C45-4459-B64E-DC0AC87C4B96}">
      <dsp:nvSpPr>
        <dsp:cNvPr id="0" name=""/>
        <dsp:cNvSpPr/>
      </dsp:nvSpPr>
      <dsp:spPr>
        <a:xfrm>
          <a:off x="279050" y="3671194"/>
          <a:ext cx="507364" cy="5073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151284-1CB8-40B3-A19D-4D3E9A40F8FA}">
      <dsp:nvSpPr>
        <dsp:cNvPr id="0" name=""/>
        <dsp:cNvSpPr/>
      </dsp:nvSpPr>
      <dsp:spPr>
        <a:xfrm>
          <a:off x="1065465" y="3463636"/>
          <a:ext cx="3643456" cy="922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629" tIns="97629" rIns="97629" bIns="97629" numCol="1" spcCol="1270" anchor="ctr" anchorCtr="0">
          <a:noAutofit/>
        </a:bodyPr>
        <a:lstStyle/>
        <a:p>
          <a:pPr marL="0" lvl="0" indent="0" algn="l" defTabSz="755650">
            <a:lnSpc>
              <a:spcPct val="90000"/>
            </a:lnSpc>
            <a:spcBef>
              <a:spcPct val="0"/>
            </a:spcBef>
            <a:spcAft>
              <a:spcPct val="35000"/>
            </a:spcAft>
            <a:buNone/>
          </a:pPr>
          <a:r>
            <a:rPr lang="en-US" sz="1700" kern="1200"/>
            <a:t>Keep the fridge closed until you decide what to eat </a:t>
          </a:r>
        </a:p>
      </dsp:txBody>
      <dsp:txXfrm>
        <a:off x="1065465" y="3463636"/>
        <a:ext cx="3643456" cy="922481"/>
      </dsp:txXfrm>
    </dsp:sp>
    <dsp:sp modelId="{02188096-A0D1-417D-8C2C-BC41DB2E6084}">
      <dsp:nvSpPr>
        <dsp:cNvPr id="0" name=""/>
        <dsp:cNvSpPr/>
      </dsp:nvSpPr>
      <dsp:spPr>
        <a:xfrm>
          <a:off x="0" y="4616737"/>
          <a:ext cx="4708922" cy="92248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86FA81-39A1-49DF-8962-7CF570713453}">
      <dsp:nvSpPr>
        <dsp:cNvPr id="0" name=""/>
        <dsp:cNvSpPr/>
      </dsp:nvSpPr>
      <dsp:spPr>
        <a:xfrm>
          <a:off x="279050" y="4824296"/>
          <a:ext cx="507364" cy="5073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141327-5F4B-40B5-A0AA-EF0CEFFF3CB8}">
      <dsp:nvSpPr>
        <dsp:cNvPr id="0" name=""/>
        <dsp:cNvSpPr/>
      </dsp:nvSpPr>
      <dsp:spPr>
        <a:xfrm>
          <a:off x="1065465" y="4616737"/>
          <a:ext cx="3643456" cy="922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629" tIns="97629" rIns="97629" bIns="97629" numCol="1" spcCol="1270" anchor="ctr" anchorCtr="0">
          <a:noAutofit/>
        </a:bodyPr>
        <a:lstStyle/>
        <a:p>
          <a:pPr marL="0" lvl="0" indent="0" algn="l" defTabSz="755650">
            <a:lnSpc>
              <a:spcPct val="90000"/>
            </a:lnSpc>
            <a:spcBef>
              <a:spcPct val="0"/>
            </a:spcBef>
            <a:spcAft>
              <a:spcPct val="35000"/>
            </a:spcAft>
            <a:buNone/>
          </a:pPr>
          <a:r>
            <a:rPr lang="en-US" sz="1700" kern="1200"/>
            <a:t>Put all food into one fridge/freezer if you have two half-empty ones and unplug the extra one</a:t>
          </a:r>
        </a:p>
      </dsp:txBody>
      <dsp:txXfrm>
        <a:off x="1065465" y="4616737"/>
        <a:ext cx="3643456" cy="9224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64764-FE9E-442D-BF89-704EA1D8766D}">
      <dsp:nvSpPr>
        <dsp:cNvPr id="0" name=""/>
        <dsp:cNvSpPr/>
      </dsp:nvSpPr>
      <dsp:spPr>
        <a:xfrm>
          <a:off x="0" y="4959"/>
          <a:ext cx="5025340" cy="1154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D65618-4B94-4F2B-B244-70A39E4A5820}">
      <dsp:nvSpPr>
        <dsp:cNvPr id="0" name=""/>
        <dsp:cNvSpPr/>
      </dsp:nvSpPr>
      <dsp:spPr>
        <a:xfrm>
          <a:off x="349169" y="264672"/>
          <a:ext cx="634854" cy="634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93C579-527F-4931-9ADB-5DBDE0F24D9F}">
      <dsp:nvSpPr>
        <dsp:cNvPr id="0" name=""/>
        <dsp:cNvSpPr/>
      </dsp:nvSpPr>
      <dsp:spPr>
        <a:xfrm>
          <a:off x="1333193" y="4959"/>
          <a:ext cx="226140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Energy Champion</a:t>
          </a:r>
        </a:p>
      </dsp:txBody>
      <dsp:txXfrm>
        <a:off x="1333193" y="4959"/>
        <a:ext cx="2261403" cy="1154280"/>
      </dsp:txXfrm>
    </dsp:sp>
    <dsp:sp modelId="{86FD000C-B5CF-48D2-B733-931A093F4DF6}">
      <dsp:nvSpPr>
        <dsp:cNvPr id="0" name=""/>
        <dsp:cNvSpPr/>
      </dsp:nvSpPr>
      <dsp:spPr>
        <a:xfrm>
          <a:off x="3577543" y="427039"/>
          <a:ext cx="1429440" cy="31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15" tIns="64015" rIns="64015" bIns="64015" numCol="1" spcCol="1270" anchor="ctr" anchorCtr="0">
          <a:noAutofit/>
        </a:bodyPr>
        <a:lstStyle/>
        <a:p>
          <a:pPr marL="0" lvl="0" indent="0" algn="l" defTabSz="488950">
            <a:lnSpc>
              <a:spcPct val="90000"/>
            </a:lnSpc>
            <a:spcBef>
              <a:spcPct val="0"/>
            </a:spcBef>
            <a:spcAft>
              <a:spcPct val="35000"/>
            </a:spcAft>
            <a:buNone/>
          </a:pPr>
          <a:r>
            <a:rPr lang="en-US" sz="1100" kern="1200" dirty="0"/>
            <a:t>Community-based leader who works to facilitate energy project, shares energy knowledge, and acts as energy contact for other residents </a:t>
          </a:r>
        </a:p>
      </dsp:txBody>
      <dsp:txXfrm>
        <a:off x="3577543" y="427039"/>
        <a:ext cx="1429440" cy="316654"/>
      </dsp:txXfrm>
    </dsp:sp>
    <dsp:sp modelId="{A992FE80-A998-4025-86E1-95A5295FC846}">
      <dsp:nvSpPr>
        <dsp:cNvPr id="0" name=""/>
        <dsp:cNvSpPr/>
      </dsp:nvSpPr>
      <dsp:spPr>
        <a:xfrm>
          <a:off x="0" y="1447809"/>
          <a:ext cx="5025340" cy="1154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534C17-94F9-4F4B-92C2-2128362B07CC}">
      <dsp:nvSpPr>
        <dsp:cNvPr id="0" name=""/>
        <dsp:cNvSpPr/>
      </dsp:nvSpPr>
      <dsp:spPr>
        <a:xfrm>
          <a:off x="349169" y="1707522"/>
          <a:ext cx="634854" cy="634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41B640-DCE2-4029-8BA0-9F00506F7306}">
      <dsp:nvSpPr>
        <dsp:cNvPr id="0" name=""/>
        <dsp:cNvSpPr/>
      </dsp:nvSpPr>
      <dsp:spPr>
        <a:xfrm>
          <a:off x="1333193" y="1447809"/>
          <a:ext cx="226140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Green Team</a:t>
          </a:r>
        </a:p>
      </dsp:txBody>
      <dsp:txXfrm>
        <a:off x="1333193" y="1447809"/>
        <a:ext cx="2261403" cy="1154280"/>
      </dsp:txXfrm>
    </dsp:sp>
    <dsp:sp modelId="{C81427FB-3CE6-4FBB-A1E5-8AA26B7394EE}">
      <dsp:nvSpPr>
        <dsp:cNvPr id="0" name=""/>
        <dsp:cNvSpPr/>
      </dsp:nvSpPr>
      <dsp:spPr>
        <a:xfrm>
          <a:off x="3594596" y="1447809"/>
          <a:ext cx="1429440"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488950">
            <a:lnSpc>
              <a:spcPct val="90000"/>
            </a:lnSpc>
            <a:spcBef>
              <a:spcPct val="0"/>
            </a:spcBef>
            <a:spcAft>
              <a:spcPct val="35000"/>
            </a:spcAft>
            <a:buNone/>
          </a:pPr>
          <a:r>
            <a:rPr lang="en-US" sz="1100" kern="1200"/>
            <a:t>All-ages community team supporting other members in reducing energy use</a:t>
          </a:r>
        </a:p>
      </dsp:txBody>
      <dsp:txXfrm>
        <a:off x="3594596" y="1447809"/>
        <a:ext cx="1429440" cy="1154280"/>
      </dsp:txXfrm>
    </dsp:sp>
    <dsp:sp modelId="{23AE02E8-6B66-4406-AADD-EC397FDAF4A3}">
      <dsp:nvSpPr>
        <dsp:cNvPr id="0" name=""/>
        <dsp:cNvSpPr/>
      </dsp:nvSpPr>
      <dsp:spPr>
        <a:xfrm>
          <a:off x="0" y="2890660"/>
          <a:ext cx="5025340" cy="1154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B15626-83F0-460A-80D2-47446DF35514}">
      <dsp:nvSpPr>
        <dsp:cNvPr id="0" name=""/>
        <dsp:cNvSpPr/>
      </dsp:nvSpPr>
      <dsp:spPr>
        <a:xfrm>
          <a:off x="349169" y="3150373"/>
          <a:ext cx="634854" cy="634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8B5C88-B25C-4F8D-A7B2-4A10E477378A}">
      <dsp:nvSpPr>
        <dsp:cNvPr id="0" name=""/>
        <dsp:cNvSpPr/>
      </dsp:nvSpPr>
      <dsp:spPr>
        <a:xfrm>
          <a:off x="1333193" y="2890660"/>
          <a:ext cx="369084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Social media or other platform for sharing tips, knowledge, and information</a:t>
          </a:r>
        </a:p>
      </dsp:txBody>
      <dsp:txXfrm>
        <a:off x="1333193" y="2890660"/>
        <a:ext cx="3690843" cy="1154280"/>
      </dsp:txXfrm>
    </dsp:sp>
    <dsp:sp modelId="{B42306CD-7AC0-45C0-8A5D-5C7572C7165D}">
      <dsp:nvSpPr>
        <dsp:cNvPr id="0" name=""/>
        <dsp:cNvSpPr/>
      </dsp:nvSpPr>
      <dsp:spPr>
        <a:xfrm>
          <a:off x="0" y="4333510"/>
          <a:ext cx="5025340" cy="11542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027CFC-4C04-4CDB-B096-7393A609E30A}">
      <dsp:nvSpPr>
        <dsp:cNvPr id="0" name=""/>
        <dsp:cNvSpPr/>
      </dsp:nvSpPr>
      <dsp:spPr>
        <a:xfrm>
          <a:off x="349169" y="4593223"/>
          <a:ext cx="634854" cy="6348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C8819B-5303-41DA-B427-1D37930669CF}">
      <dsp:nvSpPr>
        <dsp:cNvPr id="0" name=""/>
        <dsp:cNvSpPr/>
      </dsp:nvSpPr>
      <dsp:spPr>
        <a:xfrm>
          <a:off x="1333193" y="4333510"/>
          <a:ext cx="369084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Set community-wide challenge and goals</a:t>
          </a:r>
        </a:p>
      </dsp:txBody>
      <dsp:txXfrm>
        <a:off x="1333193" y="4333510"/>
        <a:ext cx="3690843" cy="11542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45AC6-D08F-4501-9227-85701D2810E6}" type="datetimeFigureOut">
              <a:rPr lang="en-US" smtClean="0"/>
              <a:t>3/8/2021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3D1051-CAB9-4A02-BAA8-BCE2122B87BC}" type="slidenum">
              <a:rPr lang="en-US" smtClean="0"/>
              <a:t>‹#›</a:t>
            </a:fld>
            <a:endParaRPr lang="en-US"/>
          </a:p>
        </p:txBody>
      </p:sp>
    </p:spTree>
    <p:extLst>
      <p:ext uri="{BB962C8B-B14F-4D97-AF65-F5344CB8AC3E}">
        <p14:creationId xmlns:p14="http://schemas.microsoft.com/office/powerpoint/2010/main" val="306561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Introduction of presenters.</a:t>
            </a:r>
          </a:p>
          <a:p>
            <a:pPr>
              <a:defRPr/>
            </a:pPr>
            <a:r>
              <a:rPr lang="en-US" dirty="0"/>
              <a:t>Welcome the community and elders.</a:t>
            </a:r>
          </a:p>
          <a:p>
            <a:pPr>
              <a:defRPr/>
            </a:pPr>
            <a:r>
              <a:rPr lang="en-US" dirty="0"/>
              <a:t>Thank you for the welcome into their space.</a:t>
            </a:r>
          </a:p>
          <a:p>
            <a:pPr>
              <a:defRPr/>
            </a:pPr>
            <a:r>
              <a:rPr lang="en-US" dirty="0"/>
              <a:t>Explain why you’re here.</a:t>
            </a:r>
          </a:p>
        </p:txBody>
      </p:sp>
      <p:sp>
        <p:nvSpPr>
          <p:cNvPr id="4" name="Slide Number Placeholder 3"/>
          <p:cNvSpPr>
            <a:spLocks noGrp="1"/>
          </p:cNvSpPr>
          <p:nvPr>
            <p:ph type="sldNum" sz="quarter" idx="10"/>
          </p:nvPr>
        </p:nvSpPr>
        <p:spPr/>
        <p:txBody>
          <a:bodyPr/>
          <a:lstStyle/>
          <a:p>
            <a:fld id="{983D1051-CAB9-4A02-BAA8-BCE2122B87BC}" type="slidenum">
              <a:rPr lang="en-US" smtClean="0"/>
              <a:t>1</a:t>
            </a:fld>
            <a:endParaRPr lang="en-US"/>
          </a:p>
        </p:txBody>
      </p:sp>
    </p:spTree>
    <p:extLst>
      <p:ext uri="{BB962C8B-B14F-4D97-AF65-F5344CB8AC3E}">
        <p14:creationId xmlns:p14="http://schemas.microsoft.com/office/powerpoint/2010/main" val="1183193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for communities with Smart Meters]</a:t>
            </a:r>
          </a:p>
          <a:p>
            <a:r>
              <a:rPr lang="en-US" dirty="0"/>
              <a:t>BC Hydro has a great program called My Hydro. </a:t>
            </a:r>
          </a:p>
          <a:p>
            <a:r>
              <a:rPr lang="en-US" dirty="0"/>
              <a:t>Ask if anyone present is signed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10</a:t>
            </a:fld>
            <a:endParaRPr lang="en-US"/>
          </a:p>
        </p:txBody>
      </p:sp>
    </p:spTree>
    <p:extLst>
      <p:ext uri="{BB962C8B-B14F-4D97-AF65-F5344CB8AC3E}">
        <p14:creationId xmlns:p14="http://schemas.microsoft.com/office/powerpoint/2010/main" val="2819088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My Hydro, you can log on and see your energy usage in real time. This is really helpful if you’re not sure where you’re using electricity. </a:t>
            </a:r>
          </a:p>
          <a:p>
            <a:r>
              <a:rPr lang="en-US" dirty="0"/>
              <a:t>If your home is empty all day and you have spikes in your usage during that time, maybe you have baseboard heaters on (and set too high). This can help you figure out where you’re using your energy.</a:t>
            </a:r>
          </a:p>
          <a:p>
            <a:r>
              <a:rPr lang="en-US" dirty="0"/>
              <a:t>All you have to do is create a profile (it’s free).</a:t>
            </a:r>
          </a:p>
          <a:p>
            <a:r>
              <a:rPr lang="en-US" dirty="0"/>
              <a:t>It’s also a great place to find tips and to learn about rebates and other programs that might be available to you.</a:t>
            </a:r>
          </a:p>
          <a:p>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11</a:t>
            </a:fld>
            <a:endParaRPr lang="en-US"/>
          </a:p>
        </p:txBody>
      </p:sp>
    </p:spTree>
    <p:extLst>
      <p:ext uri="{BB962C8B-B14F-4D97-AF65-F5344CB8AC3E}">
        <p14:creationId xmlns:p14="http://schemas.microsoft.com/office/powerpoint/2010/main" val="500251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main contributors to energy consumption: </a:t>
            </a:r>
          </a:p>
          <a:p>
            <a:r>
              <a:rPr lang="en-US" u="sng" dirty="0"/>
              <a:t>Construction</a:t>
            </a:r>
          </a:p>
          <a:p>
            <a:r>
              <a:rPr lang="en-US" dirty="0"/>
              <a:t>-to what level of building code standard  we decide to build to which essentially describes how well our homes are designed, built and what materials are used</a:t>
            </a:r>
          </a:p>
          <a:p>
            <a:r>
              <a:rPr lang="en-US" dirty="0"/>
              <a:t>-level of professionalism in installation and inspection procedures</a:t>
            </a:r>
          </a:p>
          <a:p>
            <a:r>
              <a:rPr lang="en-US" u="sng" dirty="0"/>
              <a:t>Maintenance</a:t>
            </a:r>
          </a:p>
          <a:p>
            <a:r>
              <a:rPr lang="en-US" dirty="0"/>
              <a:t>-how we keep our homes in good shape (or not)</a:t>
            </a:r>
          </a:p>
          <a:p>
            <a:r>
              <a:rPr lang="en-US" dirty="0"/>
              <a:t>-what materials and methods we’re using for maintenance</a:t>
            </a:r>
          </a:p>
          <a:p>
            <a:r>
              <a:rPr lang="en-US" u="sng" dirty="0"/>
              <a:t>and </a:t>
            </a:r>
            <a:r>
              <a:rPr lang="en-US" u="sng" dirty="0" err="1"/>
              <a:t>Behaviour</a:t>
            </a:r>
            <a:endParaRPr lang="en-US" u="sng" dirty="0"/>
          </a:p>
          <a:p>
            <a:r>
              <a:rPr lang="en-US" dirty="0"/>
              <a:t>-what we know about how to reduce our consumption</a:t>
            </a:r>
          </a:p>
          <a:p>
            <a:r>
              <a:rPr lang="en-US" dirty="0"/>
              <a:t>-if we actually do it</a:t>
            </a:r>
          </a:p>
          <a:p>
            <a:endParaRPr lang="en-CA"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12</a:t>
            </a:fld>
            <a:endParaRPr lang="en-US"/>
          </a:p>
        </p:txBody>
      </p:sp>
    </p:spTree>
    <p:extLst>
      <p:ext uri="{BB962C8B-B14F-4D97-AF65-F5344CB8AC3E}">
        <p14:creationId xmlns:p14="http://schemas.microsoft.com/office/powerpoint/2010/main" val="279995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Home Structure and Components help determine out energy usage:</a:t>
            </a:r>
          </a:p>
          <a:p>
            <a:r>
              <a:rPr lang="en-US" dirty="0"/>
              <a:t>The </a:t>
            </a:r>
            <a:r>
              <a:rPr lang="en-US" u="sng" dirty="0"/>
              <a:t>Building Envelope</a:t>
            </a:r>
            <a:r>
              <a:rPr lang="en-US" dirty="0"/>
              <a:t> is our walls, floors and roofs – everything that keeps weather out and keeps warmth in. We also want to consider the movement of moisture in our homes, particularly when we start to improve how airtight they are. When homes are sealed really well, a good ventilation system needs to be in place to move air, and remove excess moisture from showering, cooking, etc.</a:t>
            </a:r>
          </a:p>
          <a:p>
            <a:r>
              <a:rPr lang="en-US" dirty="0"/>
              <a:t>How we use </a:t>
            </a:r>
            <a:r>
              <a:rPr lang="en-US" u="sng" dirty="0"/>
              <a:t>heating system controls</a:t>
            </a:r>
            <a:r>
              <a:rPr lang="en-US" dirty="0"/>
              <a:t> (thermostats) also makes a big impact: using old analog thermostats or dials on baseboard heaters can be very inefficient, and installing programmable thermostats that regulate temperature better can have a big impact on bills. </a:t>
            </a:r>
          </a:p>
          <a:p>
            <a:r>
              <a:rPr lang="en-US" dirty="0"/>
              <a:t>The </a:t>
            </a:r>
            <a:r>
              <a:rPr lang="en-US" u="sng" dirty="0"/>
              <a:t>light bulbs</a:t>
            </a:r>
            <a:r>
              <a:rPr lang="en-US" dirty="0"/>
              <a:t> we choose make a difference too, and can really add up depending on how many lights we have in our home. LED bulbs are the most efficient, compared to old incandescent ones, and provide a lot nicer light than CFL bulbs.</a:t>
            </a:r>
          </a:p>
          <a:p>
            <a:r>
              <a:rPr lang="en-US" dirty="0"/>
              <a:t>Finally, since the 1970s, the number of </a:t>
            </a:r>
            <a:r>
              <a:rPr lang="en-US" u="sng" dirty="0"/>
              <a:t>appliances</a:t>
            </a:r>
            <a:r>
              <a:rPr lang="en-US" dirty="0"/>
              <a:t> we have in our homes has changed a lot. It isn’t uncommon for one household to have multiple TVs, computers and all sorts of gadgets plugged in and running which really increases the load on our homes.</a:t>
            </a:r>
          </a:p>
        </p:txBody>
      </p:sp>
      <p:sp>
        <p:nvSpPr>
          <p:cNvPr id="4" name="Slide Number Placeholder 3"/>
          <p:cNvSpPr>
            <a:spLocks noGrp="1"/>
          </p:cNvSpPr>
          <p:nvPr>
            <p:ph type="sldNum" sz="quarter" idx="10"/>
          </p:nvPr>
        </p:nvSpPr>
        <p:spPr/>
        <p:txBody>
          <a:bodyPr/>
          <a:lstStyle/>
          <a:p>
            <a:fld id="{9E6FD98A-342A-4E89-A009-E210C1938A0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5451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Assumptions:</a:t>
            </a:r>
            <a:r>
              <a:rPr lang="en-US" baseline="0" dirty="0"/>
              <a:t> Electrical cost Zone 1 blended rate as of March 1, 2015. </a:t>
            </a:r>
            <a:endParaRPr lang="en-US" dirty="0"/>
          </a:p>
          <a:p>
            <a:endParaRPr lang="en-US" dirty="0"/>
          </a:p>
          <a:p>
            <a:r>
              <a:rPr lang="en-US" dirty="0"/>
              <a:t>Lower Mainland – Box joists: $28.00; </a:t>
            </a:r>
            <a:r>
              <a:rPr lang="en-US" baseline="0" dirty="0"/>
              <a:t>hole in wall (110cm</a:t>
            </a:r>
            <a:r>
              <a:rPr lang="en-US" baseline="30000" dirty="0"/>
              <a:t>2</a:t>
            </a:r>
            <a:r>
              <a:rPr lang="en-US" baseline="0" dirty="0"/>
              <a:t>): $36.00</a:t>
            </a:r>
            <a:endParaRPr lang="en-US" dirty="0"/>
          </a:p>
          <a:p>
            <a:r>
              <a:rPr lang="en-US" dirty="0"/>
              <a:t>South Interior – Box</a:t>
            </a:r>
            <a:r>
              <a:rPr lang="en-US" baseline="0" dirty="0"/>
              <a:t> joists: $50.00; hole in wall (110cm</a:t>
            </a:r>
            <a:r>
              <a:rPr lang="en-US" baseline="30000" dirty="0"/>
              <a:t>2</a:t>
            </a:r>
            <a:r>
              <a:rPr lang="en-US" baseline="0" dirty="0"/>
              <a:t>): $55.00</a:t>
            </a:r>
          </a:p>
          <a:p>
            <a:r>
              <a:rPr lang="en-US" baseline="0" dirty="0"/>
              <a:t>North Interior – Box joists: $74.00; hole in wall (110cm</a:t>
            </a:r>
            <a:r>
              <a:rPr lang="en-US" baseline="30000" dirty="0"/>
              <a:t>2</a:t>
            </a:r>
            <a:r>
              <a:rPr lang="en-US" baseline="0" dirty="0"/>
              <a:t>): $105.00</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14</a:t>
            </a:fld>
            <a:endParaRPr lang="en-US"/>
          </a:p>
        </p:txBody>
      </p:sp>
    </p:spTree>
    <p:extLst>
      <p:ext uri="{BB962C8B-B14F-4D97-AF65-F5344CB8AC3E}">
        <p14:creationId xmlns:p14="http://schemas.microsoft.com/office/powerpoint/2010/main" val="3165476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a:t>
            </a:r>
            <a:endParaRPr lang="en-US" dirty="0"/>
          </a:p>
          <a:p>
            <a:endParaRPr lang="en-US" dirty="0"/>
          </a:p>
          <a:p>
            <a:r>
              <a:rPr lang="en-US" dirty="0"/>
              <a:t>Lower Mainland – $18.00</a:t>
            </a:r>
          </a:p>
          <a:p>
            <a:r>
              <a:rPr lang="en-US" dirty="0"/>
              <a:t>South Interior – $22.00</a:t>
            </a:r>
          </a:p>
          <a:p>
            <a:r>
              <a:rPr lang="en-US" baseline="0" dirty="0"/>
              <a:t>North Interior – $42.00</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15</a:t>
            </a:fld>
            <a:endParaRPr lang="en-US"/>
          </a:p>
        </p:txBody>
      </p:sp>
    </p:spTree>
    <p:extLst>
      <p:ext uri="{BB962C8B-B14F-4D97-AF65-F5344CB8AC3E}">
        <p14:creationId xmlns:p14="http://schemas.microsoft.com/office/powerpoint/2010/main" val="3293805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Homes have 3 plumbing penetrations.</a:t>
            </a:r>
            <a:endParaRPr lang="en-US" dirty="0"/>
          </a:p>
          <a:p>
            <a:endParaRPr lang="en-US" dirty="0"/>
          </a:p>
          <a:p>
            <a:r>
              <a:rPr lang="en-US" dirty="0"/>
              <a:t>Lower Mainland – $54.00</a:t>
            </a:r>
          </a:p>
          <a:p>
            <a:r>
              <a:rPr lang="en-US" dirty="0"/>
              <a:t>South Interior – $66.00</a:t>
            </a:r>
            <a:endParaRPr lang="en-US" baseline="0" dirty="0"/>
          </a:p>
          <a:p>
            <a:r>
              <a:rPr lang="en-US" baseline="0" dirty="0"/>
              <a:t>North Interior – $125.00</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16</a:t>
            </a:fld>
            <a:endParaRPr lang="en-US"/>
          </a:p>
        </p:txBody>
      </p:sp>
    </p:spTree>
    <p:extLst>
      <p:ext uri="{BB962C8B-B14F-4D97-AF65-F5344CB8AC3E}">
        <p14:creationId xmlns:p14="http://schemas.microsoft.com/office/powerpoint/2010/main" val="201293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Value per door.</a:t>
            </a:r>
            <a:endParaRPr lang="en-US" dirty="0"/>
          </a:p>
          <a:p>
            <a:endParaRPr lang="en-US" dirty="0"/>
          </a:p>
          <a:p>
            <a:r>
              <a:rPr lang="en-US" dirty="0"/>
              <a:t>Lower Mainland – $5.00</a:t>
            </a:r>
          </a:p>
          <a:p>
            <a:r>
              <a:rPr lang="en-US" dirty="0"/>
              <a:t>South Interior – $7.00</a:t>
            </a:r>
            <a:endParaRPr lang="en-US" baseline="0" dirty="0"/>
          </a:p>
          <a:p>
            <a:r>
              <a:rPr lang="en-US" baseline="0" dirty="0"/>
              <a:t>North Interior – $13.00</a:t>
            </a:r>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17</a:t>
            </a:fld>
            <a:endParaRPr lang="en-US"/>
          </a:p>
        </p:txBody>
      </p:sp>
    </p:spTree>
    <p:extLst>
      <p:ext uri="{BB962C8B-B14F-4D97-AF65-F5344CB8AC3E}">
        <p14:creationId xmlns:p14="http://schemas.microsoft.com/office/powerpoint/2010/main" val="4153951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Value per window.</a:t>
            </a:r>
            <a:endParaRPr lang="en-US" dirty="0"/>
          </a:p>
          <a:p>
            <a:r>
              <a:rPr lang="en-US" dirty="0"/>
              <a:t>Broken window/single pane:</a:t>
            </a:r>
          </a:p>
          <a:p>
            <a:r>
              <a:rPr lang="en-US" dirty="0"/>
              <a:t>Lower Mainland – $23.00</a:t>
            </a:r>
          </a:p>
          <a:p>
            <a:r>
              <a:rPr lang="en-US" dirty="0"/>
              <a:t>South Interior – $42.00</a:t>
            </a:r>
            <a:endParaRPr lang="en-US" baseline="0" dirty="0"/>
          </a:p>
          <a:p>
            <a:r>
              <a:rPr lang="en-US" baseline="0" dirty="0"/>
              <a:t>North Interior – $63.00</a:t>
            </a:r>
          </a:p>
          <a:p>
            <a:endParaRPr lang="en-US" baseline="0" dirty="0"/>
          </a:p>
          <a:p>
            <a:r>
              <a:rPr lang="en-US" baseline="0" dirty="0"/>
              <a:t>Window gap:</a:t>
            </a:r>
            <a:endParaRPr lang="en-US" dirty="0"/>
          </a:p>
          <a:p>
            <a:r>
              <a:rPr lang="en-US" dirty="0"/>
              <a:t>Lower Mainland – $4.00</a:t>
            </a:r>
          </a:p>
          <a:p>
            <a:r>
              <a:rPr lang="en-US" dirty="0"/>
              <a:t>South Interior – $5.00</a:t>
            </a:r>
            <a:endParaRPr lang="en-US" baseline="0" dirty="0"/>
          </a:p>
          <a:p>
            <a:r>
              <a:rPr lang="en-US" baseline="0" dirty="0"/>
              <a:t>North Interior – $10.00</a:t>
            </a:r>
          </a:p>
        </p:txBody>
      </p:sp>
      <p:sp>
        <p:nvSpPr>
          <p:cNvPr id="4" name="Slide Number Placeholder 3"/>
          <p:cNvSpPr>
            <a:spLocks noGrp="1"/>
          </p:cNvSpPr>
          <p:nvPr>
            <p:ph type="sldNum" sz="quarter" idx="10"/>
          </p:nvPr>
        </p:nvSpPr>
        <p:spPr/>
        <p:txBody>
          <a:bodyPr/>
          <a:lstStyle/>
          <a:p>
            <a:fld id="{FA494981-A505-408A-B591-2A3A9E0A6D8E}" type="slidenum">
              <a:rPr lang="en-US" smtClean="0"/>
              <a:t>18</a:t>
            </a:fld>
            <a:endParaRPr lang="en-US"/>
          </a:p>
        </p:txBody>
      </p:sp>
    </p:spTree>
    <p:extLst>
      <p:ext uri="{BB962C8B-B14F-4D97-AF65-F5344CB8AC3E}">
        <p14:creationId xmlns:p14="http://schemas.microsoft.com/office/powerpoint/2010/main" val="600067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values are for Zone 1 blended rate with electrical heating</a:t>
            </a:r>
          </a:p>
          <a:p>
            <a:endParaRPr lang="en-US" dirty="0"/>
          </a:p>
          <a:p>
            <a:r>
              <a:rPr lang="en-US" dirty="0"/>
              <a:t>For Zone 1 blended rate with electrical heating:</a:t>
            </a:r>
          </a:p>
          <a:p>
            <a:r>
              <a:rPr lang="en-US" dirty="0"/>
              <a:t>Lower Mainland – average of $190 per degree</a:t>
            </a:r>
          </a:p>
          <a:p>
            <a:r>
              <a:rPr lang="en-US" dirty="0"/>
              <a:t>South Interior – average of $180 per degree</a:t>
            </a:r>
          </a:p>
          <a:p>
            <a:r>
              <a:rPr lang="en-US" dirty="0"/>
              <a:t>North Interior – average of $215 per degree</a:t>
            </a:r>
          </a:p>
          <a:p>
            <a:endParaRPr lang="en-US" dirty="0"/>
          </a:p>
          <a:p>
            <a:r>
              <a:rPr lang="en-US" dirty="0"/>
              <a:t>Because space heating accounts for so much of our energy usage, how we manage it makes a big difference to our costs. </a:t>
            </a:r>
          </a:p>
          <a:p>
            <a:r>
              <a:rPr lang="en-US" dirty="0"/>
              <a:t>The more leaks and drafts we have unsealed, the higher we set our thermostats to stay warm against cold air. This costs a lot: for every degree you raise your thermostat, your yearly costs can increase by $190!</a:t>
            </a:r>
          </a:p>
        </p:txBody>
      </p:sp>
      <p:sp>
        <p:nvSpPr>
          <p:cNvPr id="4" name="Slide Number Placeholder 3"/>
          <p:cNvSpPr>
            <a:spLocks noGrp="1"/>
          </p:cNvSpPr>
          <p:nvPr>
            <p:ph type="sldNum" sz="quarter" idx="10"/>
          </p:nvPr>
        </p:nvSpPr>
        <p:spPr/>
        <p:txBody>
          <a:bodyPr/>
          <a:lstStyle/>
          <a:p>
            <a:fld id="{FA494981-A505-408A-B591-2A3A9E0A6D8E}" type="slidenum">
              <a:rPr lang="en-US" smtClean="0"/>
              <a:t>19</a:t>
            </a:fld>
            <a:endParaRPr lang="en-US"/>
          </a:p>
        </p:txBody>
      </p:sp>
    </p:spTree>
    <p:extLst>
      <p:ext uri="{BB962C8B-B14F-4D97-AF65-F5344CB8AC3E}">
        <p14:creationId xmlns:p14="http://schemas.microsoft.com/office/powerpoint/2010/main" val="420763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outline of what will be covered in this presentation.</a:t>
            </a:r>
            <a:endParaRPr lang="en-CA" dirty="0"/>
          </a:p>
        </p:txBody>
      </p:sp>
      <p:sp>
        <p:nvSpPr>
          <p:cNvPr id="4" name="Slide Number Placeholder 3"/>
          <p:cNvSpPr>
            <a:spLocks noGrp="1"/>
          </p:cNvSpPr>
          <p:nvPr>
            <p:ph type="sldNum" sz="quarter" idx="10"/>
          </p:nvPr>
        </p:nvSpPr>
        <p:spPr/>
        <p:txBody>
          <a:bodyPr/>
          <a:lstStyle/>
          <a:p>
            <a:fld id="{983D1051-CAB9-4A02-BAA8-BCE2122B87BC}" type="slidenum">
              <a:rPr lang="en-US" smtClean="0"/>
              <a:t>2</a:t>
            </a:fld>
            <a:endParaRPr lang="en-US"/>
          </a:p>
        </p:txBody>
      </p:sp>
    </p:spTree>
    <p:extLst>
      <p:ext uri="{BB962C8B-B14F-4D97-AF65-F5344CB8AC3E}">
        <p14:creationId xmlns:p14="http://schemas.microsoft.com/office/powerpoint/2010/main" val="1479946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 members what actions they can think of to improve air sealing and heating to save energy.</a:t>
            </a:r>
          </a:p>
          <a:p>
            <a:r>
              <a:rPr lang="en-US" dirty="0"/>
              <a:t>After some brainstorming, go through the list.</a:t>
            </a:r>
          </a:p>
        </p:txBody>
      </p:sp>
      <p:sp>
        <p:nvSpPr>
          <p:cNvPr id="4" name="Slide Number Placeholder 3"/>
          <p:cNvSpPr>
            <a:spLocks noGrp="1"/>
          </p:cNvSpPr>
          <p:nvPr>
            <p:ph type="sldNum" sz="quarter" idx="10"/>
          </p:nvPr>
        </p:nvSpPr>
        <p:spPr/>
        <p:txBody>
          <a:bodyPr/>
          <a:lstStyle/>
          <a:p>
            <a:fld id="{983D1051-CAB9-4A02-BAA8-BCE2122B87BC}" type="slidenum">
              <a:rPr lang="en-US" smtClean="0"/>
              <a:t>20</a:t>
            </a:fld>
            <a:endParaRPr lang="en-US"/>
          </a:p>
        </p:txBody>
      </p:sp>
    </p:spTree>
    <p:extLst>
      <p:ext uri="{BB962C8B-B14F-4D97-AF65-F5344CB8AC3E}">
        <p14:creationId xmlns:p14="http://schemas.microsoft.com/office/powerpoint/2010/main" val="4035529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actions and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21</a:t>
            </a:fld>
            <a:endParaRPr lang="en-US"/>
          </a:p>
        </p:txBody>
      </p:sp>
    </p:spTree>
    <p:extLst>
      <p:ext uri="{BB962C8B-B14F-4D97-AF65-F5344CB8AC3E}">
        <p14:creationId xmlns:p14="http://schemas.microsoft.com/office/powerpoint/2010/main" val="3931078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seen these labels on your appliances. The numbers on these labels give you a sense of approximately how much energy you are using per year running this appliance. But the usage does rely on typical usage throughout a year so using them more frequently or less efficiently (such as holding a fridge door open for several minutes) will increase how much energy they’re using.</a:t>
            </a:r>
          </a:p>
          <a:p>
            <a:r>
              <a:rPr lang="en-US" dirty="0"/>
              <a:t>When you’re buying a new appliance, even though one that is less energy efficient might be cheaper, if it uses a lot more energy, you may end up paying a lot more for it in the long run. Look for labels like the top one, that falls on the low end of energy use.</a:t>
            </a:r>
          </a:p>
        </p:txBody>
      </p:sp>
      <p:sp>
        <p:nvSpPr>
          <p:cNvPr id="4" name="Slide Number Placeholder 3"/>
          <p:cNvSpPr>
            <a:spLocks noGrp="1"/>
          </p:cNvSpPr>
          <p:nvPr>
            <p:ph type="sldNum" sz="quarter" idx="10"/>
          </p:nvPr>
        </p:nvSpPr>
        <p:spPr/>
        <p:txBody>
          <a:bodyPr/>
          <a:lstStyle/>
          <a:p>
            <a:fld id="{983D1051-CAB9-4A02-BAA8-BCE2122B87BC}" type="slidenum">
              <a:rPr lang="en-US" smtClean="0"/>
              <a:t>22</a:t>
            </a:fld>
            <a:endParaRPr lang="en-US"/>
          </a:p>
        </p:txBody>
      </p:sp>
    </p:spTree>
    <p:extLst>
      <p:ext uri="{BB962C8B-B14F-4D97-AF65-F5344CB8AC3E}">
        <p14:creationId xmlns:p14="http://schemas.microsoft.com/office/powerpoint/2010/main" val="2960741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actions and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23</a:t>
            </a:fld>
            <a:endParaRPr lang="en-US"/>
          </a:p>
        </p:txBody>
      </p:sp>
    </p:spTree>
    <p:extLst>
      <p:ext uri="{BB962C8B-B14F-4D97-AF65-F5344CB8AC3E}">
        <p14:creationId xmlns:p14="http://schemas.microsoft.com/office/powerpoint/2010/main" val="611232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using this chart, how even though initial costs of incandescent bulbs may be lower, because they don’t last as long and because their consumption costs are so much higher per bulb, the overall cost of an incandescent bulb is actually higher than that of a CFL, or an LED lightbulb (the best option for cost, appearance, and light quality).</a:t>
            </a:r>
          </a:p>
        </p:txBody>
      </p:sp>
      <p:sp>
        <p:nvSpPr>
          <p:cNvPr id="4" name="Slide Number Placeholder 3"/>
          <p:cNvSpPr>
            <a:spLocks noGrp="1"/>
          </p:cNvSpPr>
          <p:nvPr>
            <p:ph type="sldNum" sz="quarter" idx="10"/>
          </p:nvPr>
        </p:nvSpPr>
        <p:spPr/>
        <p:txBody>
          <a:bodyPr/>
          <a:lstStyle/>
          <a:p>
            <a:fld id="{983D1051-CAB9-4A02-BAA8-BCE2122B87BC}" type="slidenum">
              <a:rPr lang="en-US" smtClean="0"/>
              <a:t>24</a:t>
            </a:fld>
            <a:endParaRPr lang="en-US"/>
          </a:p>
        </p:txBody>
      </p:sp>
    </p:spTree>
    <p:extLst>
      <p:ext uri="{BB962C8B-B14F-4D97-AF65-F5344CB8AC3E}">
        <p14:creationId xmlns:p14="http://schemas.microsoft.com/office/powerpoint/2010/main" val="2168714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actions and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25</a:t>
            </a:fld>
            <a:endParaRPr lang="en-US"/>
          </a:p>
        </p:txBody>
      </p:sp>
    </p:spTree>
    <p:extLst>
      <p:ext uri="{BB962C8B-B14F-4D97-AF65-F5344CB8AC3E}">
        <p14:creationId xmlns:p14="http://schemas.microsoft.com/office/powerpoint/2010/main" val="30361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we’ve been talking a lot about cost savings, there are lots of other benefits that are really important that come with energy efficiency practices.</a:t>
            </a:r>
          </a:p>
          <a:p>
            <a:r>
              <a:rPr lang="en-US" dirty="0"/>
              <a:t>Discuss the list of benefits in an interactive way, focusing particularly on aspects that the community has identified as important to them (if having a lower environment impact is very important, for example).</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26</a:t>
            </a:fld>
            <a:endParaRPr lang="en-US"/>
          </a:p>
        </p:txBody>
      </p:sp>
    </p:spTree>
    <p:extLst>
      <p:ext uri="{BB962C8B-B14F-4D97-AF65-F5344CB8AC3E}">
        <p14:creationId xmlns:p14="http://schemas.microsoft.com/office/powerpoint/2010/main" val="2281872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83D1051-CAB9-4A02-BAA8-BCE2122B87BC}" type="slidenum">
              <a:rPr lang="en-US" smtClean="0"/>
              <a:t>27</a:t>
            </a:fld>
            <a:endParaRPr lang="en-US"/>
          </a:p>
        </p:txBody>
      </p:sp>
    </p:spTree>
    <p:extLst>
      <p:ext uri="{BB962C8B-B14F-4D97-AF65-F5344CB8AC3E}">
        <p14:creationId xmlns:p14="http://schemas.microsoft.com/office/powerpoint/2010/main" val="1193333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ways to drive momentum within the community, and start a discussion on how to get this community involved and interested from those in attendance. </a:t>
            </a:r>
          </a:p>
        </p:txBody>
      </p:sp>
      <p:sp>
        <p:nvSpPr>
          <p:cNvPr id="4" name="Slide Number Placeholder 3"/>
          <p:cNvSpPr>
            <a:spLocks noGrp="1"/>
          </p:cNvSpPr>
          <p:nvPr>
            <p:ph type="sldNum" sz="quarter" idx="10"/>
          </p:nvPr>
        </p:nvSpPr>
        <p:spPr/>
        <p:txBody>
          <a:bodyPr/>
          <a:lstStyle/>
          <a:p>
            <a:fld id="{9E6FD98A-342A-4E89-A009-E210C1938A02}" type="slidenum">
              <a:rPr lang="en-US" smtClean="0"/>
              <a:t>28</a:t>
            </a:fld>
            <a:endParaRPr lang="en-US"/>
          </a:p>
        </p:txBody>
      </p:sp>
    </p:spTree>
    <p:extLst>
      <p:ext uri="{BB962C8B-B14F-4D97-AF65-F5344CB8AC3E}">
        <p14:creationId xmlns:p14="http://schemas.microsoft.com/office/powerpoint/2010/main" val="3448455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graphic as an aid in discussion.</a:t>
            </a:r>
          </a:p>
        </p:txBody>
      </p:sp>
      <p:sp>
        <p:nvSpPr>
          <p:cNvPr id="4" name="Slide Number Placeholder 3"/>
          <p:cNvSpPr>
            <a:spLocks noGrp="1"/>
          </p:cNvSpPr>
          <p:nvPr>
            <p:ph type="sldNum" sz="quarter" idx="10"/>
          </p:nvPr>
        </p:nvSpPr>
        <p:spPr/>
        <p:txBody>
          <a:bodyPr/>
          <a:lstStyle/>
          <a:p>
            <a:fld id="{983D1051-CAB9-4A02-BAA8-BCE2122B87BC}" type="slidenum">
              <a:rPr lang="en-US" smtClean="0"/>
              <a:t>29</a:t>
            </a:fld>
            <a:endParaRPr lang="en-US"/>
          </a:p>
        </p:txBody>
      </p:sp>
    </p:spTree>
    <p:extLst>
      <p:ext uri="{BB962C8B-B14F-4D97-AF65-F5344CB8AC3E}">
        <p14:creationId xmlns:p14="http://schemas.microsoft.com/office/powerpoint/2010/main" val="118330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Incorporating energy efficiency practices and a larger program impacts residents: </a:t>
            </a:r>
          </a:p>
          <a:p>
            <a:pPr>
              <a:defRPr/>
            </a:pPr>
            <a:r>
              <a:rPr lang="en-US" dirty="0"/>
              <a:t>-your utility bills (whether paid by homeowners or by the community)</a:t>
            </a:r>
          </a:p>
          <a:p>
            <a:pPr>
              <a:defRPr/>
            </a:pPr>
            <a:r>
              <a:rPr lang="en-US" dirty="0"/>
              <a:t>-your home’s comfort (we all want to be warm and comfortable in our homes)</a:t>
            </a:r>
          </a:p>
          <a:p>
            <a:pPr>
              <a:defRPr/>
            </a:pPr>
            <a:r>
              <a:rPr lang="en-US" dirty="0"/>
              <a:t>-your health and safety (drafts and </a:t>
            </a:r>
            <a:r>
              <a:rPr lang="en-US" dirty="0" err="1"/>
              <a:t>mould</a:t>
            </a:r>
            <a:r>
              <a:rPr lang="en-US" dirty="0"/>
              <a:t> can make us uncomfortable or sick)</a:t>
            </a:r>
          </a:p>
          <a:p>
            <a:pPr>
              <a:defRPr/>
            </a:pPr>
            <a:r>
              <a:rPr lang="en-US" dirty="0"/>
              <a:t>-your land (how power generation and use can impact the environment)</a:t>
            </a:r>
          </a:p>
          <a:p>
            <a:pPr>
              <a:defRPr/>
            </a:pPr>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3</a:t>
            </a:fld>
            <a:endParaRPr lang="en-US"/>
          </a:p>
        </p:txBody>
      </p:sp>
    </p:spTree>
    <p:extLst>
      <p:ext uri="{BB962C8B-B14F-4D97-AF65-F5344CB8AC3E}">
        <p14:creationId xmlns:p14="http://schemas.microsoft.com/office/powerpoint/2010/main" val="122250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context about the impacts of the energy use applicable to this community (e.g. electricity and natural gas primarily)</a:t>
            </a:r>
            <a:r>
              <a:rPr lang="en-CA" dirty="0"/>
              <a:t>.</a:t>
            </a:r>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4</a:t>
            </a:fld>
            <a:endParaRPr lang="en-US"/>
          </a:p>
        </p:txBody>
      </p:sp>
    </p:spTree>
    <p:extLst>
      <p:ext uri="{BB962C8B-B14F-4D97-AF65-F5344CB8AC3E}">
        <p14:creationId xmlns:p14="http://schemas.microsoft.com/office/powerpoint/2010/main" val="3308732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(based on previous investigation/data gathering) or ask the community about their current energy efficiency situation, including:</a:t>
            </a:r>
            <a:endParaRPr lang="en-CA" dirty="0"/>
          </a:p>
          <a:p>
            <a:pPr marL="171450" indent="-171450">
              <a:buFont typeface="Arial"/>
              <a:buChar char="•"/>
            </a:pPr>
            <a:r>
              <a:rPr lang="en-CA" dirty="0"/>
              <a:t>Most common types and ages of housing in the community</a:t>
            </a:r>
          </a:p>
          <a:p>
            <a:pPr marL="171450" indent="-171450">
              <a:buFont typeface="Arial"/>
              <a:buChar char="•"/>
            </a:pPr>
            <a:r>
              <a:rPr lang="en-US" dirty="0"/>
              <a:t>How much the community is paying for electricity (all types) as a whole or as individual homeowners</a:t>
            </a:r>
          </a:p>
          <a:p>
            <a:pPr marL="171450" indent="-171450">
              <a:buFont typeface="Arial"/>
              <a:buChar char="•"/>
            </a:pPr>
            <a:r>
              <a:rPr lang="en-US" dirty="0"/>
              <a:t>Existing programs and initiatives shaping community housing and home energy usage/ energy efficiency</a:t>
            </a:r>
          </a:p>
          <a:p>
            <a:pPr marL="171450" indent="-171450">
              <a:buFont typeface="Arial"/>
              <a:buChar char="•"/>
            </a:pPr>
            <a:r>
              <a:rPr lang="en-US" dirty="0"/>
              <a:t>Challenges being faced by different groups in the community (budgetary, maintenance, living situation, etc.)</a:t>
            </a:r>
            <a:r>
              <a:rPr lang="en-CA" dirty="0"/>
              <a:t> </a:t>
            </a:r>
            <a:endParaRPr lang="en-US" dirty="0"/>
          </a:p>
          <a:p>
            <a:pPr marL="171450" indent="-171450">
              <a:buFont typeface="Arial"/>
              <a:buChar char="•"/>
            </a:pPr>
            <a:endParaRPr lang="en-US"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83D1051-CAB9-4A02-BAA8-BCE2122B87BC}" type="slidenum">
              <a:rPr lang="en-US" smtClean="0"/>
              <a:t>5</a:t>
            </a:fld>
            <a:endParaRPr lang="en-US"/>
          </a:p>
        </p:txBody>
      </p:sp>
    </p:spTree>
    <p:extLst>
      <p:ext uri="{BB962C8B-B14F-4D97-AF65-F5344CB8AC3E}">
        <p14:creationId xmlns:p14="http://schemas.microsoft.com/office/powerpoint/2010/main" val="186727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Canadian spends about $2000 per year on electricity.</a:t>
            </a:r>
          </a:p>
          <a:p>
            <a:r>
              <a:rPr lang="en-US" i="1" dirty="0"/>
              <a:t>*this data is from a few years ago, so the number may be a bit higher now.</a:t>
            </a:r>
          </a:p>
          <a:p>
            <a:endParaRPr lang="en-US" dirty="0"/>
          </a:p>
          <a:p>
            <a:r>
              <a:rPr lang="en-US" dirty="0"/>
              <a:t>When we look at where this energy is being used, we can see that 60 percent of it ($1,200) is going to Space Heating. </a:t>
            </a:r>
          </a:p>
          <a:p>
            <a:r>
              <a:rPr lang="en-US" dirty="0"/>
              <a:t>Another 20 percent is going to Water Heating. </a:t>
            </a:r>
          </a:p>
          <a:p>
            <a:r>
              <a:rPr lang="en-US" dirty="0"/>
              <a:t>Appliances (refrigerators, televisions), lighting and cooling make up the rest, but they are a much smaller portion.</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6</a:t>
            </a:fld>
            <a:endParaRPr lang="en-US"/>
          </a:p>
        </p:txBody>
      </p:sp>
    </p:spTree>
    <p:extLst>
      <p:ext uri="{BB962C8B-B14F-4D97-AF65-F5344CB8AC3E}">
        <p14:creationId xmlns:p14="http://schemas.microsoft.com/office/powerpoint/2010/main" val="213419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Anecdotal evidence suggests that energy costs for First Nations communities can be double, or more, the costs for the average Canadian household.</a:t>
            </a:r>
          </a:p>
          <a:p>
            <a:endParaRPr lang="en-US" dirty="0"/>
          </a:p>
          <a:p>
            <a:r>
              <a:rPr lang="en-US" dirty="0"/>
              <a:t>This means many First Nations households can easily be spending $4,000/year on energy (primarily a combination of electricity and gas costs).</a:t>
            </a:r>
          </a:p>
          <a:p>
            <a:endParaRPr lang="en-US" dirty="0"/>
          </a:p>
          <a:p>
            <a:r>
              <a:rPr lang="en-US" dirty="0"/>
              <a:t>In these cases, that means that 80%, or $3,120 of those energy dollars, are going to space and water heating alone!</a:t>
            </a:r>
            <a:endParaRPr lang="en-CA" dirty="0"/>
          </a:p>
          <a:p>
            <a:endParaRPr lang="en-CA" dirty="0"/>
          </a:p>
          <a:p>
            <a:r>
              <a:rPr lang="en-CA" dirty="0"/>
              <a:t>So if you want to lower your bills, where should you focus your efforts?</a:t>
            </a:r>
          </a:p>
          <a:p>
            <a:r>
              <a:rPr lang="en-CA" dirty="0"/>
              <a:t>Changing lightbulbs isn’t a bad idea, but prioritizing improvement to heating and keeping heat in (i.e., </a:t>
            </a:r>
            <a:r>
              <a:rPr lang="en-CA" dirty="0" err="1"/>
              <a:t>draftproofing</a:t>
            </a:r>
            <a:r>
              <a:rPr lang="en-CA" dirty="0"/>
              <a:t>) is where you can make the biggest impact.</a:t>
            </a:r>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7</a:t>
            </a:fld>
            <a:endParaRPr lang="en-US"/>
          </a:p>
        </p:txBody>
      </p:sp>
    </p:spTree>
    <p:extLst>
      <p:ext uri="{BB962C8B-B14F-4D97-AF65-F5344CB8AC3E}">
        <p14:creationId xmlns:p14="http://schemas.microsoft.com/office/powerpoint/2010/main" val="193269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space heating is our biggest energy cost, then whenever we lose heat, we’re actually losing dollars. </a:t>
            </a:r>
          </a:p>
          <a:p>
            <a:endParaRPr lang="en-US" dirty="0"/>
          </a:p>
          <a:p>
            <a:r>
              <a:rPr lang="en-US" dirty="0"/>
              <a:t>Thinking about it like this, we can imagine that anywhere things aren’t well sealed, insulated, or blocked, we’re allowing energy dollars to escape.</a:t>
            </a:r>
          </a:p>
          <a:p>
            <a:r>
              <a:rPr lang="en-US" dirty="0"/>
              <a:t>This can happen through </a:t>
            </a:r>
            <a:r>
              <a:rPr lang="en-US" dirty="0" err="1"/>
              <a:t>uninsulated</a:t>
            </a:r>
            <a:r>
              <a:rPr lang="en-US" dirty="0"/>
              <a:t> floors, walls, ceilings, through poorly sealed or cracked windows and doors, or unblocked chimneys or other venting systems.</a:t>
            </a:r>
          </a:p>
        </p:txBody>
      </p:sp>
      <p:sp>
        <p:nvSpPr>
          <p:cNvPr id="4" name="Slide Number Placeholder 3"/>
          <p:cNvSpPr>
            <a:spLocks noGrp="1"/>
          </p:cNvSpPr>
          <p:nvPr>
            <p:ph type="sldNum" sz="quarter" idx="10"/>
          </p:nvPr>
        </p:nvSpPr>
        <p:spPr/>
        <p:txBody>
          <a:bodyPr/>
          <a:lstStyle/>
          <a:p>
            <a:fld id="{983D1051-CAB9-4A02-BAA8-BCE2122B87BC}" type="slidenum">
              <a:rPr lang="en-US" smtClean="0"/>
              <a:t>8</a:t>
            </a:fld>
            <a:endParaRPr lang="en-US"/>
          </a:p>
        </p:txBody>
      </p:sp>
    </p:spTree>
    <p:extLst>
      <p:ext uri="{BB962C8B-B14F-4D97-AF65-F5344CB8AC3E}">
        <p14:creationId xmlns:p14="http://schemas.microsoft.com/office/powerpoint/2010/main" val="322707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685800"/>
            <a:ext cx="4572000" cy="3429000"/>
          </a:xfrm>
        </p:spPr>
      </p:sp>
      <p:sp>
        <p:nvSpPr>
          <p:cNvPr id="3" name="Notes Placeholder 2"/>
          <p:cNvSpPr>
            <a:spLocks noGrp="1"/>
          </p:cNvSpPr>
          <p:nvPr>
            <p:ph type="body" idx="1"/>
          </p:nvPr>
        </p:nvSpPr>
        <p:spPr/>
        <p:txBody>
          <a:bodyPr/>
          <a:lstStyle/>
          <a:p>
            <a:r>
              <a:rPr lang="en-US" dirty="0"/>
              <a:t>There is a lot of information on your energy bills, but if you’re only going to take note of a couple different parts, take note of these ones:</a:t>
            </a:r>
          </a:p>
          <a:p>
            <a:endParaRPr lang="en-US" dirty="0"/>
          </a:p>
          <a:p>
            <a:r>
              <a:rPr lang="en-US" dirty="0"/>
              <a:t>Hydro:</a:t>
            </a:r>
          </a:p>
          <a:p>
            <a:r>
              <a:rPr lang="en-US" dirty="0"/>
              <a:t>Your Hydro rates are stepped. That means that usage up to a certain amount is charged at $0.XX [use rates for this community], and anything you use beyond that number of </a:t>
            </a:r>
            <a:r>
              <a:rPr lang="en-US" dirty="0" err="1"/>
              <a:t>kWhs</a:t>
            </a:r>
            <a:r>
              <a:rPr lang="en-US" dirty="0"/>
              <a:t> is charged at a higher rate. If possible, it’s best to try to stay below the threshold where you jump up to the higher rate. You might not notice this in your bills (if you have equal payment billing, for example), but you will be paying for it in the end.</a:t>
            </a:r>
          </a:p>
          <a:p>
            <a:endParaRPr lang="en-US" dirty="0"/>
          </a:p>
          <a:p>
            <a:r>
              <a:rPr lang="en-US" dirty="0"/>
              <a:t>Fortis:</a:t>
            </a:r>
          </a:p>
          <a:p>
            <a:r>
              <a:rPr lang="en-US" dirty="0"/>
              <a:t>On the side of your Hydro bill and also on your Fortis bill, there is a little bar chart that shows your usage over the year. Take a look at this and see where there are fluctuations. If you live in a place where you don’t use space heating in summer months, the levels you’re using in summer months are mostly how much you’re using to heat water and power appliances.</a:t>
            </a:r>
          </a:p>
          <a:p>
            <a:r>
              <a:rPr lang="en-US" dirty="0"/>
              <a:t> </a:t>
            </a:r>
          </a:p>
        </p:txBody>
      </p:sp>
      <p:sp>
        <p:nvSpPr>
          <p:cNvPr id="4" name="Slide Number Placeholder 3"/>
          <p:cNvSpPr>
            <a:spLocks noGrp="1"/>
          </p:cNvSpPr>
          <p:nvPr>
            <p:ph type="sldNum" sz="quarter" idx="10"/>
          </p:nvPr>
        </p:nvSpPr>
        <p:spPr/>
        <p:txBody>
          <a:bodyPr/>
          <a:lstStyle/>
          <a:p>
            <a:fld id="{9E6FD98A-342A-4E89-A009-E210C1938A02}" type="slidenum">
              <a:rPr lang="en-US" smtClean="0"/>
              <a:t>9</a:t>
            </a:fld>
            <a:endParaRPr lang="en-US"/>
          </a:p>
        </p:txBody>
      </p:sp>
    </p:spTree>
    <p:extLst>
      <p:ext uri="{BB962C8B-B14F-4D97-AF65-F5344CB8AC3E}">
        <p14:creationId xmlns:p14="http://schemas.microsoft.com/office/powerpoint/2010/main" val="58989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360D9536-A04D-47AB-8C07-1E066115A433}" type="datetimeFigureOut">
              <a:rPr lang="en-US" smtClean="0"/>
              <a:t>3/8/2021</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241446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37323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261094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93228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59777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251418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D9536-A04D-47AB-8C07-1E066115A433}" type="datetimeFigureOut">
              <a:rPr lang="en-US" smtClean="0"/>
              <a:t>3/8/2021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259359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0D9536-A04D-47AB-8C07-1E066115A433}" type="datetimeFigureOut">
              <a:rPr lang="en-US" smtClean="0"/>
              <a:t>3/8/2021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3368086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D9536-A04D-47AB-8C07-1E066115A433}" type="datetimeFigureOut">
              <a:rPr lang="en-US" smtClean="0"/>
              <a:t>3/8/2021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936420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318323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416962390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360D9536-A04D-47AB-8C07-1E066115A433}" type="datetimeFigureOut">
              <a:rPr lang="en-US" smtClean="0"/>
              <a:t>3/8/2021</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2544079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4.wdp"/><Relationship Id="rId5" Type="http://schemas.openxmlformats.org/officeDocument/2006/relationships/chart" Target="../charts/chart1.xml"/><Relationship Id="rId10" Type="http://schemas.openxmlformats.org/officeDocument/2006/relationships/image" Target="../media/image17.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17.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Energy Efficiency in &lt;community&gt;</a:t>
            </a:r>
          </a:p>
        </p:txBody>
      </p:sp>
      <p:sp>
        <p:nvSpPr>
          <p:cNvPr id="3" name="Subtitle 2"/>
          <p:cNvSpPr>
            <a:spLocks noGrp="1"/>
          </p:cNvSpPr>
          <p:nvPr>
            <p:ph type="subTitle" idx="1"/>
          </p:nvPr>
        </p:nvSpPr>
        <p:spPr/>
        <p:txBody>
          <a:bodyPr/>
          <a:lstStyle/>
          <a:p>
            <a:endParaRPr lang="en-US" dirty="0"/>
          </a:p>
        </p:txBody>
      </p:sp>
      <p:sp>
        <p:nvSpPr>
          <p:cNvPr id="4" name="TextBox 3"/>
          <p:cNvSpPr txBox="1"/>
          <p:nvPr/>
        </p:nvSpPr>
        <p:spPr>
          <a:xfrm>
            <a:off x="5486400" y="5638800"/>
            <a:ext cx="3434697" cy="984885"/>
          </a:xfrm>
          <a:prstGeom prst="rect">
            <a:avLst/>
          </a:prstGeom>
          <a:noFill/>
        </p:spPr>
        <p:txBody>
          <a:bodyPr wrap="square" rtlCol="0">
            <a:spAutoFit/>
          </a:bodyPr>
          <a:lstStyle/>
          <a:p>
            <a:r>
              <a:rPr lang="en-US" sz="1400" dirty="0"/>
              <a:t>A joint initiative brought to you by:</a:t>
            </a:r>
          </a:p>
          <a:p>
            <a:r>
              <a:rPr lang="en-US" sz="1000" dirty="0"/>
              <a:t>Ministry of Energy and Mines</a:t>
            </a:r>
          </a:p>
          <a:p>
            <a:r>
              <a:rPr lang="en-US" sz="1000" dirty="0"/>
              <a:t>BC Hydro</a:t>
            </a:r>
          </a:p>
          <a:p>
            <a:r>
              <a:rPr lang="en-US" sz="1400" dirty="0"/>
              <a:t>Developed and delivered by:</a:t>
            </a:r>
          </a:p>
          <a:p>
            <a:r>
              <a:rPr lang="en-US" sz="1000" dirty="0"/>
              <a:t>Quality Program Services</a:t>
            </a:r>
          </a:p>
        </p:txBody>
      </p:sp>
      <p:sp>
        <p:nvSpPr>
          <p:cNvPr id="5" name="TextBox 4"/>
          <p:cNvSpPr txBox="1"/>
          <p:nvPr/>
        </p:nvSpPr>
        <p:spPr>
          <a:xfrm>
            <a:off x="685800" y="5334000"/>
            <a:ext cx="1676400" cy="923330"/>
          </a:xfrm>
          <a:prstGeom prst="rect">
            <a:avLst/>
          </a:prstGeom>
          <a:noFill/>
          <a:ln>
            <a:solidFill>
              <a:schemeClr val="tx1"/>
            </a:solidFill>
          </a:ln>
        </p:spPr>
        <p:txBody>
          <a:bodyPr wrap="square" rtlCol="0">
            <a:spAutoFit/>
          </a:bodyPr>
          <a:lstStyle/>
          <a:p>
            <a:r>
              <a:rPr lang="en-US" dirty="0"/>
              <a:t>&lt;Insert community photo or logo&gt;</a:t>
            </a:r>
          </a:p>
        </p:txBody>
      </p:sp>
    </p:spTree>
    <p:extLst>
      <p:ext uri="{BB962C8B-B14F-4D97-AF65-F5344CB8AC3E}">
        <p14:creationId xmlns:p14="http://schemas.microsoft.com/office/powerpoint/2010/main" val="198060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43EFC75-D61F-4CEA-9817-11CC86030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02F3DD-3E32-4AF8-BFA1-D131A6B4B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31750" cap="sq">
            <a:solidFill>
              <a:srgbClr val="45D8E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yHydro_Save_energy_time_and_money.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589791" y="1189008"/>
            <a:ext cx="7964418" cy="4479984"/>
          </a:xfrm>
          <a:prstGeom prst="rect">
            <a:avLst/>
          </a:prstGeom>
        </p:spPr>
      </p:pic>
    </p:spTree>
    <p:extLst>
      <p:ext uri="{BB962C8B-B14F-4D97-AF65-F5344CB8AC3E}">
        <p14:creationId xmlns:p14="http://schemas.microsoft.com/office/powerpoint/2010/main" val="4267334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8"/>
                                        </p:tgtEl>
                                        <p:attrNameLst>
                                          <p:attrName>style.visibility</p:attrName>
                                        </p:attrNameLst>
                                      </p:cBhvr>
                                      <p:to>
                                        <p:strVal val="hidden"/>
                                      </p:to>
                                    </p:set>
                                    <p:cmd type="call" cmd="stop">
                                      <p:cBhvr>
                                        <p:cTn id="10" dur="1">
                                          <p:stCondLst>
                                            <p:cond delay="0"/>
                                          </p:stCondLst>
                                        </p:cTn>
                                        <p:tgtEl>
                                          <p:spTgt spid="8"/>
                                        </p:tgtEl>
                                      </p:cBhvr>
                                    </p:cmd>
                                  </p:childTnLst>
                                </p:cTn>
                              </p:par>
                            </p:childTnLst>
                          </p:cTn>
                        </p:par>
                      </p:childTnLst>
                    </p:cTn>
                  </p:par>
                </p:childTnLst>
              </p:cTn>
              <p:nextCondLst>
                <p:cond evt="onClick" delay="0">
                  <p:tgtEl>
                    <p:spTgt spid="8"/>
                  </p:tgtEl>
                </p:cond>
              </p:nextCondLst>
            </p:seq>
            <p:video>
              <p:cMediaNode vol="80000">
                <p:cTn id="11"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My Hydro</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5" y="2577152"/>
            <a:ext cx="832186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55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Factors Affecting Energy Use</a:t>
            </a:r>
            <a:endParaRPr lang="en-US" sz="4000" dirty="0"/>
          </a:p>
        </p:txBody>
      </p:sp>
      <p:sp>
        <p:nvSpPr>
          <p:cNvPr id="3" name="Content Placeholder 2"/>
          <p:cNvSpPr>
            <a:spLocks noGrp="1"/>
          </p:cNvSpPr>
          <p:nvPr>
            <p:ph idx="1"/>
          </p:nvPr>
        </p:nvSpPr>
        <p:spPr/>
        <p:txBody>
          <a:bodyPr>
            <a:normAutofit fontScale="92500" lnSpcReduction="20000"/>
          </a:bodyPr>
          <a:lstStyle/>
          <a:p>
            <a:pPr>
              <a:buFont typeface="Arial" panose="020B0604020202020204" pitchFamily="34" charset="0"/>
              <a:buChar char="•"/>
            </a:pPr>
            <a:r>
              <a:rPr lang="en-US" b="1" dirty="0"/>
              <a:t>Construction</a:t>
            </a:r>
          </a:p>
          <a:p>
            <a:pPr lvl="1"/>
            <a:r>
              <a:rPr lang="en-US" dirty="0"/>
              <a:t>Building code standards</a:t>
            </a:r>
          </a:p>
          <a:p>
            <a:pPr lvl="1"/>
            <a:r>
              <a:rPr lang="en-US" dirty="0"/>
              <a:t>Installation and inspection procedures</a:t>
            </a:r>
          </a:p>
          <a:p>
            <a:endParaRPr lang="en-US" dirty="0"/>
          </a:p>
          <a:p>
            <a:pPr>
              <a:buFont typeface="Arial" panose="020B0604020202020204" pitchFamily="34" charset="0"/>
              <a:buChar char="•"/>
            </a:pPr>
            <a:r>
              <a:rPr lang="en-US" b="1" dirty="0"/>
              <a:t>Maintenance</a:t>
            </a:r>
          </a:p>
          <a:p>
            <a:pPr lvl="1"/>
            <a:r>
              <a:rPr lang="en-US" dirty="0"/>
              <a:t>Materials procurement</a:t>
            </a:r>
          </a:p>
          <a:p>
            <a:pPr lvl="1"/>
            <a:r>
              <a:rPr lang="en-US" dirty="0"/>
              <a:t>Procedures</a:t>
            </a:r>
          </a:p>
          <a:p>
            <a:pPr lvl="1"/>
            <a:endParaRPr lang="en-US" dirty="0"/>
          </a:p>
          <a:p>
            <a:pPr>
              <a:buFont typeface="Arial" panose="020B0604020202020204" pitchFamily="34" charset="0"/>
              <a:buChar char="•"/>
            </a:pPr>
            <a:r>
              <a:rPr lang="en-US" b="1" dirty="0"/>
              <a:t>Energy awareness</a:t>
            </a:r>
          </a:p>
          <a:p>
            <a:pPr lvl="1"/>
            <a:r>
              <a:rPr lang="en-US" dirty="0"/>
              <a:t>Knowledge</a:t>
            </a:r>
          </a:p>
          <a:p>
            <a:pPr lvl="1"/>
            <a:r>
              <a:rPr lang="en-US" dirty="0" err="1"/>
              <a:t>Behaviours</a:t>
            </a:r>
            <a:endParaRPr lang="en-US" dirty="0"/>
          </a:p>
          <a:p>
            <a:pPr lvl="1"/>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507" y="3581400"/>
            <a:ext cx="3659368" cy="179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704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Home Structure and Components </a:t>
            </a:r>
          </a:p>
        </p:txBody>
      </p:sp>
      <p:sp>
        <p:nvSpPr>
          <p:cNvPr id="3" name="Content Placeholder 2"/>
          <p:cNvSpPr>
            <a:spLocks noGrp="1"/>
          </p:cNvSpPr>
          <p:nvPr>
            <p:ph idx="1"/>
          </p:nvPr>
        </p:nvSpPr>
        <p:spPr>
          <a:xfrm>
            <a:off x="152400" y="1676399"/>
            <a:ext cx="5029200" cy="4419601"/>
          </a:xfrm>
        </p:spPr>
        <p:txBody>
          <a:bodyPr>
            <a:normAutofit/>
          </a:bodyPr>
          <a:lstStyle/>
          <a:p>
            <a:endParaRPr lang="en-US" dirty="0"/>
          </a:p>
          <a:p>
            <a:r>
              <a:rPr lang="en-US" dirty="0"/>
              <a:t>Building envelope</a:t>
            </a:r>
          </a:p>
          <a:p>
            <a:pPr lvl="1"/>
            <a:r>
              <a:rPr lang="en-US" dirty="0"/>
              <a:t>Moisture and ventilation</a:t>
            </a:r>
          </a:p>
          <a:p>
            <a:pPr lvl="1"/>
            <a:endParaRPr lang="en-US" sz="900" dirty="0"/>
          </a:p>
          <a:p>
            <a:r>
              <a:rPr lang="en-US" dirty="0"/>
              <a:t>Heating systems</a:t>
            </a:r>
          </a:p>
          <a:p>
            <a:pPr lvl="1"/>
            <a:r>
              <a:rPr lang="en-US" dirty="0"/>
              <a:t>Controls</a:t>
            </a:r>
          </a:p>
          <a:p>
            <a:pPr lvl="1"/>
            <a:endParaRPr lang="en-US" sz="900" dirty="0"/>
          </a:p>
          <a:p>
            <a:r>
              <a:rPr lang="en-US" dirty="0"/>
              <a:t>Lighting</a:t>
            </a:r>
          </a:p>
          <a:p>
            <a:endParaRPr lang="en-US" sz="900" dirty="0"/>
          </a:p>
          <a:p>
            <a:r>
              <a:rPr lang="en-US" dirty="0"/>
              <a:t>Appliances and </a:t>
            </a:r>
          </a:p>
          <a:p>
            <a:pPr marL="0" indent="0">
              <a:buNone/>
            </a:pPr>
            <a:r>
              <a:rPr lang="en-US" dirty="0"/>
              <a:t>   plug loads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14" y="1794311"/>
            <a:ext cx="3663789"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09800"/>
            <a:ext cx="4166874" cy="298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547"/>
          <a:stretch/>
        </p:blipFill>
        <p:spPr bwMode="auto">
          <a:xfrm>
            <a:off x="4639564" y="2560134"/>
            <a:ext cx="4124325" cy="296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474" y="1830701"/>
            <a:ext cx="2007256" cy="3162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3762" t="16832" r="13178" b="13616"/>
          <a:stretch/>
        </p:blipFill>
        <p:spPr bwMode="auto">
          <a:xfrm>
            <a:off x="7261193" y="1830631"/>
            <a:ext cx="1314958" cy="125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18397" r="17889"/>
          <a:stretch/>
        </p:blipFill>
        <p:spPr bwMode="auto">
          <a:xfrm>
            <a:off x="7261194" y="3425345"/>
            <a:ext cx="1314957" cy="156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7079" y="2406979"/>
            <a:ext cx="4235031" cy="33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339" t="3934" r="30820" b="10863"/>
          <a:stretch/>
        </p:blipFill>
        <p:spPr bwMode="auto">
          <a:xfrm>
            <a:off x="4619302" y="2949229"/>
            <a:ext cx="4114855" cy="219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5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3"/>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5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05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05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05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055"/>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098"/>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dirty="0"/>
              <a:t>Envelope Air Sealing – </a:t>
            </a:r>
            <a:br>
              <a:rPr lang="en-US" sz="3600" dirty="0"/>
            </a:br>
            <a:r>
              <a:rPr lang="en-US" sz="3600" dirty="0"/>
              <a:t>What does it cost?</a:t>
            </a:r>
          </a:p>
        </p:txBody>
      </p:sp>
      <p:pic>
        <p:nvPicPr>
          <p:cNvPr id="6" name="Picture 2" descr="C:\Users\administrator\AppData\Local\Microsoft\Windows\Temporary Internet Files\Content.Outlook\OYHO3Q32\hole in wall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558949" y="2390775"/>
            <a:ext cx="3961015" cy="2971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C:\Users\administrator\AppData\Local\Microsoft\Windows\Temporary Internet Files\Content.Outlook\OYHO3Q32\boxing joist 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00200"/>
            <a:ext cx="3759200" cy="2819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Down Arrow Callout 4"/>
          <p:cNvSpPr/>
          <p:nvPr/>
        </p:nvSpPr>
        <p:spPr>
          <a:xfrm>
            <a:off x="5791200" y="1752600"/>
            <a:ext cx="1676400" cy="2209800"/>
          </a:xfrm>
          <a:prstGeom prst="downArrowCallout">
            <a:avLst>
              <a:gd name="adj1" fmla="val 25000"/>
              <a:gd name="adj2" fmla="val 23372"/>
              <a:gd name="adj3" fmla="val 25117"/>
              <a:gd name="adj4" fmla="val 63742"/>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___/year</a:t>
            </a:r>
          </a:p>
        </p:txBody>
      </p:sp>
      <p:sp>
        <p:nvSpPr>
          <p:cNvPr id="7" name="Up Arrow Callout 6"/>
          <p:cNvSpPr/>
          <p:nvPr/>
        </p:nvSpPr>
        <p:spPr>
          <a:xfrm>
            <a:off x="1295400" y="3581400"/>
            <a:ext cx="1371600" cy="2209800"/>
          </a:xfrm>
          <a:prstGeom prst="upArrowCallout">
            <a:avLst>
              <a:gd name="adj1" fmla="val 25000"/>
              <a:gd name="adj2" fmla="val 25000"/>
              <a:gd name="adj3" fmla="val 25000"/>
              <a:gd name="adj4" fmla="val 48919"/>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___/year</a:t>
            </a:r>
          </a:p>
        </p:txBody>
      </p:sp>
    </p:spTree>
    <p:extLst>
      <p:ext uri="{BB962C8B-B14F-4D97-AF65-F5344CB8AC3E}">
        <p14:creationId xmlns:p14="http://schemas.microsoft.com/office/powerpoint/2010/main" val="97269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4191000" cy="1168400"/>
          </a:xfrm>
        </p:spPr>
        <p:txBody>
          <a:bodyPr>
            <a:noAutofit/>
          </a:bodyPr>
          <a:lstStyle/>
          <a:p>
            <a:r>
              <a:rPr lang="en-US" sz="4000" dirty="0"/>
              <a:t>Fans, Vents, </a:t>
            </a:r>
            <a:br>
              <a:rPr lang="en-US" sz="4000" dirty="0"/>
            </a:br>
            <a:r>
              <a:rPr lang="en-US" sz="4000" dirty="0"/>
              <a:t>and Ducts</a:t>
            </a: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765800" y="1947863"/>
            <a:ext cx="3378200" cy="4527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191000"/>
            <a:ext cx="2146300" cy="2408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Callout 3"/>
          <p:cNvSpPr/>
          <p:nvPr/>
        </p:nvSpPr>
        <p:spPr>
          <a:xfrm>
            <a:off x="1905000" y="2514600"/>
            <a:ext cx="3962400" cy="838200"/>
          </a:xfrm>
          <a:prstGeom prst="rightArrowCallout">
            <a:avLst>
              <a:gd name="adj1" fmla="val 25000"/>
              <a:gd name="adj2" fmla="val 25000"/>
              <a:gd name="adj3" fmla="val 25000"/>
              <a:gd name="adj4" fmla="val 54644"/>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___/year</a:t>
            </a:r>
          </a:p>
          <a:p>
            <a:pPr algn="ctr"/>
            <a:endParaRPr lang="en-US" dirty="0"/>
          </a:p>
        </p:txBody>
      </p:sp>
    </p:spTree>
    <p:extLst>
      <p:ext uri="{BB962C8B-B14F-4D97-AF65-F5344CB8AC3E}">
        <p14:creationId xmlns:p14="http://schemas.microsoft.com/office/powerpoint/2010/main" val="199541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7800" y="304800"/>
            <a:ext cx="3886200" cy="1143000"/>
          </a:xfrm>
        </p:spPr>
        <p:txBody>
          <a:bodyPr>
            <a:normAutofit/>
          </a:bodyPr>
          <a:lstStyle/>
          <a:p>
            <a:r>
              <a:rPr lang="en-US" sz="3600" dirty="0"/>
              <a:t>Plumbing and Penetrations</a:t>
            </a:r>
          </a:p>
        </p:txBody>
      </p:sp>
      <p:pic>
        <p:nvPicPr>
          <p:cNvPr id="2051"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882775"/>
            <a:ext cx="2281238" cy="3200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657600"/>
            <a:ext cx="2362200" cy="298425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715000" y="1905000"/>
            <a:ext cx="2855913" cy="381018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xplosion 1 2"/>
          <p:cNvSpPr/>
          <p:nvPr/>
        </p:nvSpPr>
        <p:spPr>
          <a:xfrm>
            <a:off x="2972937" y="1143000"/>
            <a:ext cx="2590800" cy="2362200"/>
          </a:xfrm>
          <a:prstGeom prst="irregularSeal1">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___/year for 3 pipes</a:t>
            </a:r>
          </a:p>
          <a:p>
            <a:pPr algn="ctr"/>
            <a:endParaRPr lang="en-US" dirty="0"/>
          </a:p>
        </p:txBody>
      </p:sp>
    </p:spTree>
    <p:extLst>
      <p:ext uri="{BB962C8B-B14F-4D97-AF65-F5344CB8AC3E}">
        <p14:creationId xmlns:p14="http://schemas.microsoft.com/office/powerpoint/2010/main" val="4159227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86400" y="228600"/>
            <a:ext cx="3657600" cy="1143000"/>
          </a:xfrm>
        </p:spPr>
        <p:txBody>
          <a:bodyPr anchor="ctr">
            <a:normAutofit/>
          </a:bodyPr>
          <a:lstStyle/>
          <a:p>
            <a:r>
              <a:rPr lang="en-US" sz="4000" dirty="0"/>
              <a:t>Exterior Doors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695575" cy="4781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3402013"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Callout 3"/>
          <p:cNvSpPr/>
          <p:nvPr/>
        </p:nvSpPr>
        <p:spPr>
          <a:xfrm>
            <a:off x="4724400" y="3124200"/>
            <a:ext cx="1676400" cy="3181350"/>
          </a:xfrm>
          <a:prstGeom prst="rightArrowCallout">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__/door/year</a:t>
            </a:r>
          </a:p>
          <a:p>
            <a:pPr algn="ctr"/>
            <a:endParaRPr lang="en-US" dirty="0"/>
          </a:p>
        </p:txBody>
      </p:sp>
    </p:spTree>
    <p:extLst>
      <p:ext uri="{BB962C8B-B14F-4D97-AF65-F5344CB8AC3E}">
        <p14:creationId xmlns:p14="http://schemas.microsoft.com/office/powerpoint/2010/main" val="1700860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29400" y="76200"/>
            <a:ext cx="2514600" cy="1143000"/>
          </a:xfrm>
        </p:spPr>
        <p:txBody>
          <a:bodyPr>
            <a:normAutofit/>
          </a:bodyPr>
          <a:lstStyle/>
          <a:p>
            <a:r>
              <a:rPr lang="en-US" sz="4000" dirty="0"/>
              <a:t>Windows</a:t>
            </a:r>
          </a:p>
        </p:txBody>
      </p:sp>
      <p:pic>
        <p:nvPicPr>
          <p:cNvPr id="4098"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688013" y="2971800"/>
            <a:ext cx="3455987" cy="32734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81400"/>
            <a:ext cx="3869304" cy="290036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Explosion 1 2"/>
          <p:cNvSpPr/>
          <p:nvPr/>
        </p:nvSpPr>
        <p:spPr>
          <a:xfrm>
            <a:off x="1295400" y="1371600"/>
            <a:ext cx="2971800" cy="2514600"/>
          </a:xfrm>
          <a:prstGeom prst="irregularSeal1">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___/window/</a:t>
            </a:r>
          </a:p>
          <a:p>
            <a:pPr algn="ctr"/>
            <a:r>
              <a:rPr lang="en-US" b="1" dirty="0"/>
              <a:t>year</a:t>
            </a:r>
          </a:p>
          <a:p>
            <a:pPr algn="ctr"/>
            <a:endParaRPr lang="en-US" dirty="0"/>
          </a:p>
        </p:txBody>
      </p:sp>
      <p:sp>
        <p:nvSpPr>
          <p:cNvPr id="4" name="Down Arrow Callout 3"/>
          <p:cNvSpPr/>
          <p:nvPr/>
        </p:nvSpPr>
        <p:spPr>
          <a:xfrm>
            <a:off x="6705600" y="1746913"/>
            <a:ext cx="2133600" cy="1981200"/>
          </a:xfrm>
          <a:prstGeom prst="downArrowCallout">
            <a:avLst>
              <a:gd name="adj1" fmla="val 13802"/>
              <a:gd name="adj2" fmla="val 18202"/>
              <a:gd name="adj3" fmla="val 21887"/>
              <a:gd name="adj4" fmla="val 57969"/>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__/window/year</a:t>
            </a:r>
          </a:p>
          <a:p>
            <a:pPr algn="ctr"/>
            <a:endParaRPr lang="en-US" dirty="0"/>
          </a:p>
        </p:txBody>
      </p:sp>
    </p:spTree>
    <p:extLst>
      <p:ext uri="{BB962C8B-B14F-4D97-AF65-F5344CB8AC3E}">
        <p14:creationId xmlns:p14="http://schemas.microsoft.com/office/powerpoint/2010/main" val="325470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a:t>Heating – What is the cost?</a:t>
            </a:r>
            <a:endParaRPr lang="en-US" sz="3600"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9" r="-3" b="471"/>
          <a:stretch>
            <a:fillRect/>
          </a:stretch>
        </p:blipFill>
        <p:spPr bwMode="auto">
          <a:xfrm>
            <a:off x="2963883" y="1993900"/>
            <a:ext cx="3151146" cy="376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2362200"/>
            <a:ext cx="1752600" cy="2308324"/>
          </a:xfrm>
          <a:prstGeom prst="rect">
            <a:avLst/>
          </a:prstGeom>
          <a:noFill/>
        </p:spPr>
        <p:txBody>
          <a:bodyPr wrap="square" rtlCol="0">
            <a:spAutoFit/>
          </a:bodyPr>
          <a:lstStyle/>
          <a:p>
            <a:r>
              <a:rPr lang="en-US" sz="2400" b="1">
                <a:solidFill>
                  <a:schemeClr val="accent1">
                    <a:lumMod val="40000"/>
                    <a:lumOff val="60000"/>
                  </a:schemeClr>
                </a:solidFill>
              </a:rPr>
              <a:t>For every degree, annual costs can increase by $190!</a:t>
            </a:r>
            <a:endParaRPr lang="en-US" sz="2400" b="1" dirty="0">
              <a:solidFill>
                <a:schemeClr val="accent1">
                  <a:lumMod val="40000"/>
                  <a:lumOff val="60000"/>
                </a:schemeClr>
              </a:solidFill>
            </a:endParaRPr>
          </a:p>
        </p:txBody>
      </p:sp>
    </p:spTree>
    <p:extLst>
      <p:ext uri="{BB962C8B-B14F-4D97-AF65-F5344CB8AC3E}">
        <p14:creationId xmlns:p14="http://schemas.microsoft.com/office/powerpoint/2010/main" val="4841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4400">
                <a:solidFill>
                  <a:srgbClr val="FFFFFF"/>
                </a:solidFill>
              </a:rPr>
              <a:t>Introduction and Outline</a:t>
            </a:r>
          </a:p>
        </p:txBody>
      </p:sp>
      <p:graphicFrame>
        <p:nvGraphicFramePr>
          <p:cNvPr id="5" name="Content Placeholder 2">
            <a:extLst>
              <a:ext uri="{FF2B5EF4-FFF2-40B4-BE49-F238E27FC236}">
                <a16:creationId xmlns:a16="http://schemas.microsoft.com/office/drawing/2014/main" id="{15D3FF93-DFF6-4353-B52C-6336FF9AACC1}"/>
              </a:ext>
            </a:extLst>
          </p:cNvPr>
          <p:cNvGraphicFramePr>
            <a:graphicFrameLocks noGrp="1"/>
          </p:cNvGraphicFramePr>
          <p:nvPr>
            <p:ph idx="1"/>
            <p:extLst>
              <p:ext uri="{D42A27DB-BD31-4B8C-83A1-F6EECF244321}">
                <p14:modId xmlns:p14="http://schemas.microsoft.com/office/powerpoint/2010/main" val="681940275"/>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749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2918" y="499533"/>
            <a:ext cx="8079581" cy="1658198"/>
          </a:xfrm>
        </p:spPr>
        <p:txBody>
          <a:bodyPr>
            <a:normAutofit/>
          </a:bodyPr>
          <a:lstStyle/>
          <a:p>
            <a:r>
              <a:rPr lang="en-US"/>
              <a:t>What can Residents Do? </a:t>
            </a:r>
            <a:br>
              <a:rPr lang="en-US"/>
            </a:br>
            <a:r>
              <a:rPr lang="en-US"/>
              <a:t>Energy Efficient Actions</a:t>
            </a:r>
          </a:p>
        </p:txBody>
      </p:sp>
      <p:sp>
        <p:nvSpPr>
          <p:cNvPr id="3" name="Content Placeholder 2"/>
          <p:cNvSpPr>
            <a:spLocks noGrp="1"/>
          </p:cNvSpPr>
          <p:nvPr>
            <p:ph idx="1"/>
          </p:nvPr>
        </p:nvSpPr>
        <p:spPr>
          <a:xfrm>
            <a:off x="507492" y="2011680"/>
            <a:ext cx="5740908" cy="4465320"/>
          </a:xfrm>
        </p:spPr>
        <p:txBody>
          <a:bodyPr>
            <a:noAutofit/>
          </a:bodyPr>
          <a:lstStyle/>
          <a:p>
            <a:pPr>
              <a:buFont typeface="Arial" panose="020B0604020202020204" pitchFamily="34" charset="0"/>
              <a:buChar char="•"/>
            </a:pPr>
            <a:r>
              <a:rPr lang="en-US" sz="1600" dirty="0"/>
              <a:t>Air Sealing and Heating</a:t>
            </a:r>
          </a:p>
          <a:p>
            <a:pPr>
              <a:buFont typeface="Arial" panose="020B0604020202020204" pitchFamily="34" charset="0"/>
              <a:buChar char="•"/>
            </a:pPr>
            <a:r>
              <a:rPr lang="en-US" sz="1600" dirty="0"/>
              <a:t>Reduce drafts</a:t>
            </a:r>
          </a:p>
          <a:p>
            <a:pPr lvl="1"/>
            <a:r>
              <a:rPr lang="en-US" sz="1600" i="1" dirty="0"/>
              <a:t>Seal obvious gaps and air leaks, especially around doors, windows, plumbing, and electrical outlets</a:t>
            </a:r>
          </a:p>
          <a:p>
            <a:pPr lvl="1"/>
            <a:r>
              <a:rPr lang="en-US" sz="1600" i="1" dirty="0"/>
              <a:t>Have broken or cracked windows and doors replaced</a:t>
            </a:r>
          </a:p>
          <a:p>
            <a:pPr lvl="1"/>
            <a:r>
              <a:rPr lang="en-US" sz="1600" i="1" dirty="0"/>
              <a:t>Use a door sock at the bottom of doors</a:t>
            </a:r>
          </a:p>
          <a:p>
            <a:pPr>
              <a:buFont typeface="Arial" panose="020B0604020202020204" pitchFamily="34" charset="0"/>
              <a:buChar char="•"/>
            </a:pPr>
            <a:r>
              <a:rPr lang="en-US" sz="1600" dirty="0"/>
              <a:t>Open curtains to let the sun in and heat rooms during the day then close them at night to keep heat in</a:t>
            </a:r>
          </a:p>
          <a:p>
            <a:pPr>
              <a:buFont typeface="Arial" panose="020B0604020202020204" pitchFamily="34" charset="0"/>
              <a:buChar char="•"/>
            </a:pPr>
            <a:r>
              <a:rPr lang="en-US" sz="1600" dirty="0"/>
              <a:t>Avoid using portable electric heaters</a:t>
            </a:r>
          </a:p>
          <a:p>
            <a:pPr>
              <a:buFont typeface="Arial" panose="020B0604020202020204" pitchFamily="34" charset="0"/>
              <a:buChar char="•"/>
            </a:pPr>
            <a:r>
              <a:rPr lang="en-US" sz="1600" dirty="0"/>
              <a:t>Turn down your thermostat at night and during the day if no one is home</a:t>
            </a:r>
          </a:p>
          <a:p>
            <a:pPr>
              <a:buFont typeface="Arial" panose="020B0604020202020204" pitchFamily="34" charset="0"/>
              <a:buChar char="•"/>
            </a:pPr>
            <a:r>
              <a:rPr lang="en-US" sz="1600" dirty="0"/>
              <a:t>Change the furnace filter regularly</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71" r="8230" b="-3"/>
          <a:stretch/>
        </p:blipFill>
        <p:spPr bwMode="auto">
          <a:xfrm>
            <a:off x="6477000" y="2011680"/>
            <a:ext cx="2537952" cy="34400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82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4" y="639763"/>
            <a:ext cx="2960998" cy="5492750"/>
          </a:xfrm>
        </p:spPr>
        <p:txBody>
          <a:bodyPr>
            <a:normAutofit/>
          </a:bodyPr>
          <a:lstStyle/>
          <a:p>
            <a:r>
              <a:rPr lang="en-US" sz="5200">
                <a:solidFill>
                  <a:srgbClr val="FFFFFF"/>
                </a:solidFill>
              </a:rPr>
              <a:t>What can Residents Do? </a:t>
            </a:r>
            <a:br>
              <a:rPr lang="en-US" sz="5200">
                <a:solidFill>
                  <a:srgbClr val="FFFFFF"/>
                </a:solidFill>
              </a:rPr>
            </a:br>
            <a:r>
              <a:rPr lang="en-US" sz="5200">
                <a:solidFill>
                  <a:srgbClr val="FFFFFF"/>
                </a:solidFill>
              </a:rPr>
              <a:t>Energy Efficient Actions</a:t>
            </a:r>
          </a:p>
        </p:txBody>
      </p:sp>
      <p:cxnSp>
        <p:nvCxnSpPr>
          <p:cNvPr id="10" name="Straight Connector 9">
            <a:extLst>
              <a:ext uri="{FF2B5EF4-FFF2-40B4-BE49-F238E27FC236}">
                <a16:creationId xmlns:a16="http://schemas.microsoft.com/office/drawing/2014/main" id="{9E13708B-D2E3-41E3-BD49-F910056473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8492" y="2211346"/>
            <a:ext cx="0" cy="2349584"/>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966261" y="639764"/>
            <a:ext cx="4606524" cy="5492749"/>
          </a:xfrm>
        </p:spPr>
        <p:txBody>
          <a:bodyPr anchor="ctr">
            <a:normAutofit/>
          </a:bodyPr>
          <a:lstStyle/>
          <a:p>
            <a:pPr marL="0" indent="0">
              <a:buNone/>
            </a:pPr>
            <a:r>
              <a:rPr lang="en-US" sz="1900" dirty="0"/>
              <a:t>Hot Water</a:t>
            </a:r>
          </a:p>
          <a:p>
            <a:pPr marL="0" indent="0">
              <a:buNone/>
            </a:pPr>
            <a:endParaRPr lang="en-US" sz="1900" dirty="0"/>
          </a:p>
          <a:p>
            <a:r>
              <a:rPr lang="en-US" sz="1900" dirty="0"/>
              <a:t>You might not pay for water but you do pay to heat water!</a:t>
            </a:r>
          </a:p>
          <a:p>
            <a:pPr lvl="1"/>
            <a:r>
              <a:rPr lang="en-US" sz="1900" dirty="0"/>
              <a:t>Check that all taps have aerator ‘screens’ on them to use water efficiently</a:t>
            </a:r>
          </a:p>
          <a:p>
            <a:pPr lvl="1"/>
            <a:r>
              <a:rPr lang="en-US" sz="1900" dirty="0"/>
              <a:t>Insulate hot water heater pipes</a:t>
            </a:r>
          </a:p>
          <a:p>
            <a:pPr marL="0" indent="0">
              <a:buNone/>
            </a:pPr>
            <a:endParaRPr lang="en-US" sz="1900" dirty="0"/>
          </a:p>
          <a:p>
            <a:r>
              <a:rPr lang="en-US" sz="1900" dirty="0"/>
              <a:t>Take shorter 5 minute showers!</a:t>
            </a:r>
          </a:p>
          <a:p>
            <a:endParaRPr lang="en-US" sz="1900" dirty="0"/>
          </a:p>
          <a:p>
            <a:r>
              <a:rPr lang="en-US" sz="1900" dirty="0"/>
              <a:t>Wash clothes in cold water and use the correct setting for size of load</a:t>
            </a:r>
          </a:p>
          <a:p>
            <a:endParaRPr lang="en-US" sz="1900" dirty="0"/>
          </a:p>
          <a:p>
            <a:r>
              <a:rPr lang="en-US" sz="1900" dirty="0"/>
              <a:t>Make sure hot water heater is set to the correct temperature (55</a:t>
            </a:r>
            <a:r>
              <a:rPr lang="en-US" sz="1900" dirty="0">
                <a:latin typeface="Calibri"/>
              </a:rPr>
              <a:t>°</a:t>
            </a:r>
            <a:r>
              <a:rPr lang="en-US" sz="1900" dirty="0"/>
              <a:t>F)</a:t>
            </a:r>
          </a:p>
          <a:p>
            <a:endParaRPr lang="en-US" sz="1900" dirty="0"/>
          </a:p>
        </p:txBody>
      </p:sp>
    </p:spTree>
    <p:extLst>
      <p:ext uri="{BB962C8B-B14F-4D97-AF65-F5344CB8AC3E}">
        <p14:creationId xmlns:p14="http://schemas.microsoft.com/office/powerpoint/2010/main" val="342781162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5245" t="450" r="5467" b="3929"/>
          <a:stretch/>
        </p:blipFill>
        <p:spPr bwMode="auto">
          <a:xfrm>
            <a:off x="6646863" y="3733800"/>
            <a:ext cx="2497137" cy="290195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idx="4294967295"/>
          </p:nvPr>
        </p:nvSpPr>
        <p:spPr>
          <a:xfrm>
            <a:off x="0" y="533400"/>
            <a:ext cx="3376613" cy="1295400"/>
          </a:xfrm>
        </p:spPr>
        <p:txBody>
          <a:bodyPr>
            <a:normAutofit/>
          </a:bodyPr>
          <a:lstStyle/>
          <a:p>
            <a:pPr algn="l"/>
            <a:r>
              <a:rPr lang="en-US" sz="3200" dirty="0"/>
              <a:t>Choose Efficient Appliances</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12" t="2919" r="3126" b="726"/>
          <a:stretch/>
        </p:blipFill>
        <p:spPr bwMode="auto">
          <a:xfrm>
            <a:off x="4648200" y="330590"/>
            <a:ext cx="2440675" cy="298012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3681968" cy="329703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80352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49593" y="643467"/>
            <a:ext cx="2511806" cy="5584296"/>
          </a:xfrm>
        </p:spPr>
        <p:txBody>
          <a:bodyPr anchor="ctr">
            <a:normAutofit/>
          </a:bodyPr>
          <a:lstStyle/>
          <a:p>
            <a:r>
              <a:rPr lang="en-US" sz="3500">
                <a:solidFill>
                  <a:srgbClr val="FFFFFF"/>
                </a:solidFill>
              </a:rPr>
              <a:t>What can Residents Do? </a:t>
            </a:r>
            <a:br>
              <a:rPr lang="en-US" sz="3500">
                <a:solidFill>
                  <a:srgbClr val="FFFFFF"/>
                </a:solidFill>
              </a:rPr>
            </a:br>
            <a:r>
              <a:rPr lang="en-US" sz="3500">
                <a:solidFill>
                  <a:srgbClr val="FFFFFF"/>
                </a:solidFill>
              </a:rPr>
              <a:t>Energy Efficient Actions</a:t>
            </a:r>
          </a:p>
        </p:txBody>
      </p:sp>
      <p:graphicFrame>
        <p:nvGraphicFramePr>
          <p:cNvPr id="5" name="Content Placeholder 2">
            <a:extLst>
              <a:ext uri="{FF2B5EF4-FFF2-40B4-BE49-F238E27FC236}">
                <a16:creationId xmlns:a16="http://schemas.microsoft.com/office/drawing/2014/main" id="{6D56E068-5E10-4999-9DE0-E184D18709DF}"/>
              </a:ext>
            </a:extLst>
          </p:cNvPr>
          <p:cNvGraphicFramePr>
            <a:graphicFrameLocks noGrp="1"/>
          </p:cNvGraphicFramePr>
          <p:nvPr>
            <p:ph idx="1"/>
            <p:extLst>
              <p:ext uri="{D42A27DB-BD31-4B8C-83A1-F6EECF244321}">
                <p14:modId xmlns:p14="http://schemas.microsoft.com/office/powerpoint/2010/main" val="1082877816"/>
              </p:ext>
            </p:extLst>
          </p:nvPr>
        </p:nvGraphicFramePr>
        <p:xfrm>
          <a:off x="475059" y="684213"/>
          <a:ext cx="4708922" cy="5543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056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Lightbulb Cost Comparison</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851" t="6866" r="26269" b="14627"/>
          <a:stretch/>
        </p:blipFill>
        <p:spPr bwMode="auto">
          <a:xfrm>
            <a:off x="5628975" y="1887939"/>
            <a:ext cx="1457625" cy="260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548" y="4529682"/>
            <a:ext cx="51530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2667000" y="5867400"/>
            <a:ext cx="762000" cy="457200"/>
          </a:xfrm>
          <a:prstGeom prst="ellipse">
            <a:avLst/>
          </a:prstGeom>
          <a:noFill/>
          <a:ln>
            <a:solidFill>
              <a:srgbClr val="981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070252" y="5867400"/>
            <a:ext cx="762000"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343400" y="5867400"/>
            <a:ext cx="762000" cy="457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224" t="21626" r="56268" b="32205"/>
          <a:stretch/>
        </p:blipFill>
        <p:spPr bwMode="auto">
          <a:xfrm>
            <a:off x="1525137" y="1676400"/>
            <a:ext cx="6127846" cy="474942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3306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can Residents Do? </a:t>
            </a:r>
            <a:br>
              <a:rPr lang="en-US" sz="3600" dirty="0"/>
            </a:br>
            <a:r>
              <a:rPr lang="en-US" sz="3600" dirty="0"/>
              <a:t>Energy </a:t>
            </a:r>
            <a:r>
              <a:rPr lang="en-US" sz="3600" dirty="0">
                <a:solidFill>
                  <a:srgbClr val="D7CDA0"/>
                </a:solidFill>
              </a:rPr>
              <a:t>Efficient</a:t>
            </a:r>
            <a:r>
              <a:rPr lang="en-US" sz="3600" dirty="0"/>
              <a:t> Actions</a:t>
            </a:r>
          </a:p>
        </p:txBody>
      </p:sp>
      <p:sp>
        <p:nvSpPr>
          <p:cNvPr id="3" name="Content Placeholder 2"/>
          <p:cNvSpPr>
            <a:spLocks noGrp="1"/>
          </p:cNvSpPr>
          <p:nvPr>
            <p:ph idx="1"/>
          </p:nvPr>
        </p:nvSpPr>
        <p:spPr>
          <a:xfrm>
            <a:off x="457200" y="1646236"/>
            <a:ext cx="8229600" cy="4906963"/>
          </a:xfrm>
        </p:spPr>
        <p:txBody>
          <a:bodyPr>
            <a:normAutofit fontScale="92500" lnSpcReduction="10000"/>
          </a:bodyPr>
          <a:lstStyle/>
          <a:p>
            <a:pPr marL="0" indent="0">
              <a:buNone/>
            </a:pPr>
            <a:r>
              <a:rPr lang="en-US" sz="4300" dirty="0">
                <a:solidFill>
                  <a:srgbClr val="D7CDA0"/>
                </a:solidFill>
              </a:rPr>
              <a:t>Lights and Ventilation</a:t>
            </a:r>
          </a:p>
          <a:p>
            <a:endParaRPr lang="en-US" sz="3500" dirty="0"/>
          </a:p>
          <a:p>
            <a:r>
              <a:rPr lang="en-US" sz="3500" dirty="0"/>
              <a:t>Turn off the lights in </a:t>
            </a:r>
          </a:p>
          <a:p>
            <a:pPr marL="0" indent="0">
              <a:buNone/>
            </a:pPr>
            <a:r>
              <a:rPr lang="en-US" sz="3500" dirty="0"/>
              <a:t>   unused rooms</a:t>
            </a:r>
          </a:p>
          <a:p>
            <a:endParaRPr lang="en-US" sz="1400" dirty="0"/>
          </a:p>
          <a:p>
            <a:r>
              <a:rPr lang="en-US" sz="3500" dirty="0"/>
              <a:t>Turn off outdoor lights during the day</a:t>
            </a:r>
          </a:p>
          <a:p>
            <a:endParaRPr lang="en-US" sz="1400" dirty="0"/>
          </a:p>
          <a:p>
            <a:r>
              <a:rPr lang="en-US" sz="3500" dirty="0"/>
              <a:t>Use bathroom and kitchen fans to keep air circulating</a:t>
            </a:r>
          </a:p>
          <a:p>
            <a:pPr lvl="1"/>
            <a:r>
              <a:rPr lang="en-US" sz="2800" dirty="0"/>
              <a:t>Tip!! Make sure to keep the fans clean – clean them when you check the batteries in smoke alarms every 6 months!</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81200"/>
            <a:ext cx="2073275" cy="12922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105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Energy Efficient Practices</a:t>
            </a:r>
          </a:p>
        </p:txBody>
      </p:sp>
      <p:sp>
        <p:nvSpPr>
          <p:cNvPr id="3" name="Content Placeholder 2"/>
          <p:cNvSpPr>
            <a:spLocks noGrp="1"/>
          </p:cNvSpPr>
          <p:nvPr>
            <p:ph idx="1"/>
          </p:nvPr>
        </p:nvSpPr>
        <p:spPr>
          <a:xfrm>
            <a:off x="457200" y="1646236"/>
            <a:ext cx="8229600" cy="4906963"/>
          </a:xfrm>
        </p:spPr>
        <p:txBody>
          <a:bodyPr>
            <a:normAutofit fontScale="85000" lnSpcReduction="20000"/>
          </a:bodyPr>
          <a:lstStyle/>
          <a:p>
            <a:r>
              <a:rPr lang="en-US" dirty="0"/>
              <a:t>Cost savings </a:t>
            </a:r>
          </a:p>
          <a:p>
            <a:pPr lvl="1"/>
            <a:r>
              <a:rPr lang="en-US" dirty="0"/>
              <a:t>Lower utility bills for all residents to keep more money in the community for other programs</a:t>
            </a:r>
          </a:p>
          <a:p>
            <a:pPr lvl="1"/>
            <a:r>
              <a:rPr lang="en-US" dirty="0"/>
              <a:t>Lower maintenance costs</a:t>
            </a:r>
          </a:p>
          <a:p>
            <a:pPr lvl="1"/>
            <a:r>
              <a:rPr lang="en-US" dirty="0"/>
              <a:t>Increasing lifespan of current and new housing stock</a:t>
            </a:r>
          </a:p>
          <a:p>
            <a:pPr lvl="1"/>
            <a:endParaRPr lang="en-US" dirty="0"/>
          </a:p>
          <a:p>
            <a:r>
              <a:rPr lang="en-US" dirty="0"/>
              <a:t>Home comfort</a:t>
            </a:r>
          </a:p>
          <a:p>
            <a:pPr lvl="1"/>
            <a:r>
              <a:rPr lang="en-US" dirty="0"/>
              <a:t>Reduced drafts and hot/cold spots</a:t>
            </a:r>
          </a:p>
          <a:p>
            <a:pPr lvl="1"/>
            <a:endParaRPr lang="en-US" dirty="0"/>
          </a:p>
          <a:p>
            <a:r>
              <a:rPr lang="en-US" dirty="0"/>
              <a:t>Health impacts</a:t>
            </a:r>
          </a:p>
          <a:p>
            <a:pPr lvl="1"/>
            <a:r>
              <a:rPr lang="en-US" dirty="0"/>
              <a:t>Improved ventilation and insulation reduces occurrence of mold</a:t>
            </a:r>
          </a:p>
          <a:p>
            <a:pPr lvl="1"/>
            <a:r>
              <a:rPr lang="en-US" dirty="0"/>
              <a:t>Safer homes, especially for the young and Elders</a:t>
            </a:r>
          </a:p>
          <a:p>
            <a:pPr lvl="1"/>
            <a:endParaRPr lang="en-US" dirty="0"/>
          </a:p>
          <a:p>
            <a:r>
              <a:rPr lang="en-US" dirty="0"/>
              <a:t>Lower impact on the land </a:t>
            </a:r>
          </a:p>
          <a:p>
            <a:pPr lvl="1"/>
            <a:r>
              <a:rPr lang="en-US" dirty="0"/>
              <a:t>Reduced greenhouse gas emissions</a:t>
            </a:r>
          </a:p>
          <a:p>
            <a:pPr lvl="1"/>
            <a:r>
              <a:rPr lang="en-US" dirty="0"/>
              <a:t>Contribute towards lower provincial energy use and </a:t>
            </a:r>
          </a:p>
          <a:p>
            <a:pPr marL="411480" lvl="1" indent="0">
              <a:buNone/>
            </a:pPr>
            <a:r>
              <a:rPr lang="en-US" dirty="0"/>
              <a:t>    potentially eliminate need for new energy generation locations</a:t>
            </a:r>
          </a:p>
          <a:p>
            <a:pPr lvl="1"/>
            <a:endParaRPr lang="en-US"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15809" y1="17981" x2="15809" y2="17981"/>
                        <a14:backgroundMark x1="16912" y1="6940" x2="16912" y2="6940"/>
                      </a14:backgroundRemoval>
                    </a14:imgEffect>
                  </a14:imgLayer>
                </a14:imgProps>
              </a:ext>
              <a:ext uri="{28A0092B-C50C-407E-A947-70E740481C1C}">
                <a14:useLocalDpi xmlns:a14="http://schemas.microsoft.com/office/drawing/2010/main" val="0"/>
              </a:ext>
            </a:extLst>
          </a:blip>
          <a:srcRect/>
          <a:stretch>
            <a:fillRect/>
          </a:stretch>
        </p:blipFill>
        <p:spPr bwMode="auto">
          <a:xfrm>
            <a:off x="270975" y="2057400"/>
            <a:ext cx="533400" cy="62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426" t="7097" r="4469" b="6717"/>
          <a:stretch/>
        </p:blipFill>
        <p:spPr bwMode="auto">
          <a:xfrm>
            <a:off x="7028093" y="2679046"/>
            <a:ext cx="1773252" cy="127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88" t="8474" r="7645" b="7601"/>
          <a:stretch/>
        </p:blipFill>
        <p:spPr bwMode="auto">
          <a:xfrm>
            <a:off x="7989717" y="5562600"/>
            <a:ext cx="811628" cy="8080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69816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1DC1-4182-49C0-9306-7DC612412AC3}"/>
              </a:ext>
            </a:extLst>
          </p:cNvPr>
          <p:cNvSpPr>
            <a:spLocks noGrp="1"/>
          </p:cNvSpPr>
          <p:nvPr>
            <p:ph type="title"/>
          </p:nvPr>
        </p:nvSpPr>
        <p:spPr>
          <a:xfrm>
            <a:off x="838200" y="-304800"/>
            <a:ext cx="8079581" cy="1658198"/>
          </a:xfrm>
        </p:spPr>
        <p:txBody>
          <a:bodyPr/>
          <a:lstStyle/>
          <a:p>
            <a:r>
              <a:rPr lang="en-CA" dirty="0"/>
              <a:t>Energy Efficiency &amp; Health</a:t>
            </a:r>
          </a:p>
        </p:txBody>
      </p:sp>
      <p:pic>
        <p:nvPicPr>
          <p:cNvPr id="5" name="Content Placeholder 4" descr="Graphical user interface, application&#10;&#10;Description automatically generated">
            <a:extLst>
              <a:ext uri="{FF2B5EF4-FFF2-40B4-BE49-F238E27FC236}">
                <a16:creationId xmlns:a16="http://schemas.microsoft.com/office/drawing/2014/main" id="{C501885A-3F36-45CC-A99B-62BACD8816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9971" y="1199018"/>
            <a:ext cx="5985473" cy="5564580"/>
          </a:xfrm>
        </p:spPr>
      </p:pic>
    </p:spTree>
    <p:extLst>
      <p:ext uri="{BB962C8B-B14F-4D97-AF65-F5344CB8AC3E}">
        <p14:creationId xmlns:p14="http://schemas.microsoft.com/office/powerpoint/2010/main" val="1769801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a:solidFill>
                  <a:srgbClr val="FFFFFF"/>
                </a:solidFill>
              </a:rPr>
              <a:t>Involving the Community</a:t>
            </a:r>
          </a:p>
        </p:txBody>
      </p:sp>
      <p:graphicFrame>
        <p:nvGraphicFramePr>
          <p:cNvPr id="5" name="Content Placeholder 2">
            <a:extLst>
              <a:ext uri="{FF2B5EF4-FFF2-40B4-BE49-F238E27FC236}">
                <a16:creationId xmlns:a16="http://schemas.microsoft.com/office/drawing/2014/main" id="{7C21B600-6505-44B1-81C6-7B623D560116}"/>
              </a:ext>
            </a:extLst>
          </p:cNvPr>
          <p:cNvGraphicFramePr>
            <a:graphicFrameLocks noGrp="1"/>
          </p:cNvGraphicFramePr>
          <p:nvPr>
            <p:ph idx="1"/>
            <p:extLst>
              <p:ext uri="{D42A27DB-BD31-4B8C-83A1-F6EECF244321}">
                <p14:modId xmlns:p14="http://schemas.microsoft.com/office/powerpoint/2010/main" val="278060759"/>
              </p:ext>
            </p:extLst>
          </p:nvPr>
        </p:nvGraphicFramePr>
        <p:xfrm>
          <a:off x="3966260" y="639763"/>
          <a:ext cx="5025340"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710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Discussion</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2133600"/>
            <a:ext cx="5206435" cy="354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59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it Matters</a:t>
            </a:r>
          </a:p>
        </p:txBody>
      </p:sp>
      <p:sp>
        <p:nvSpPr>
          <p:cNvPr id="3" name="Content Placeholder 2"/>
          <p:cNvSpPr>
            <a:spLocks noGrp="1"/>
          </p:cNvSpPr>
          <p:nvPr>
            <p:ph idx="1"/>
          </p:nvPr>
        </p:nvSpPr>
        <p:spPr>
          <a:xfrm>
            <a:off x="457200" y="1646236"/>
            <a:ext cx="8229600" cy="4983163"/>
          </a:xfrm>
        </p:spPr>
        <p:txBody>
          <a:bodyPr>
            <a:normAutofit/>
          </a:bodyPr>
          <a:lstStyle/>
          <a:p>
            <a:r>
              <a:rPr lang="en-US" dirty="0"/>
              <a:t>How energy use impacts community members:</a:t>
            </a:r>
          </a:p>
          <a:p>
            <a:pPr lvl="1">
              <a:buFont typeface="Arial" panose="020B0604020202020204" pitchFamily="34" charset="0"/>
              <a:buChar char="•"/>
            </a:pPr>
            <a:r>
              <a:rPr lang="en-US" dirty="0"/>
              <a:t>Utility bills</a:t>
            </a:r>
          </a:p>
          <a:p>
            <a:pPr lvl="1">
              <a:buFont typeface="Arial" panose="020B0604020202020204" pitchFamily="34" charset="0"/>
              <a:buChar char="•"/>
            </a:pPr>
            <a:r>
              <a:rPr lang="en-US" dirty="0"/>
              <a:t>Improve home comfort</a:t>
            </a:r>
          </a:p>
          <a:p>
            <a:pPr lvl="1">
              <a:buFont typeface="Arial" panose="020B0604020202020204" pitchFamily="34" charset="0"/>
              <a:buChar char="•"/>
            </a:pPr>
            <a:r>
              <a:rPr lang="en-US" dirty="0"/>
              <a:t>Home safety and health</a:t>
            </a:r>
          </a:p>
          <a:p>
            <a:pPr lvl="1">
              <a:buFont typeface="Arial" panose="020B0604020202020204" pitchFamily="34" charset="0"/>
              <a:buChar char="•"/>
            </a:pPr>
            <a:r>
              <a:rPr lang="en-US" dirty="0"/>
              <a:t>Protect the land</a:t>
            </a:r>
          </a:p>
          <a:p>
            <a:pPr lvl="1"/>
            <a:endParaRPr lang="en-US" dirty="0"/>
          </a:p>
          <a:p>
            <a:pPr marL="0" indent="0">
              <a:buNone/>
            </a:pPr>
            <a:r>
              <a:rPr lang="en-US" dirty="0"/>
              <a:t>Energy use is on the rise in BC, and our intent is to decrease energy consumption to take pressure off the system as a whole</a:t>
            </a:r>
          </a:p>
          <a:p>
            <a:endParaRPr lang="en-US" dirty="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278967"/>
            <a:ext cx="3344224"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90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Energy Information</a:t>
            </a:r>
          </a:p>
        </p:txBody>
      </p:sp>
      <p:graphicFrame>
        <p:nvGraphicFramePr>
          <p:cNvPr id="5" name="Content Placeholder 2">
            <a:extLst>
              <a:ext uri="{FF2B5EF4-FFF2-40B4-BE49-F238E27FC236}">
                <a16:creationId xmlns:a16="http://schemas.microsoft.com/office/drawing/2014/main" id="{D402C8F1-CE75-4B01-AB6A-FD1B2E72CD9B}"/>
              </a:ext>
            </a:extLst>
          </p:cNvPr>
          <p:cNvGraphicFramePr>
            <a:graphicFrameLocks noGrp="1"/>
          </p:cNvGraphicFramePr>
          <p:nvPr>
            <p:ph idx="1"/>
          </p:nvPr>
        </p:nvGraphicFramePr>
        <p:xfrm>
          <a:off x="507206" y="1993393"/>
          <a:ext cx="8065294" cy="37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993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4400">
                <a:solidFill>
                  <a:srgbClr val="FFFFFF"/>
                </a:solidFill>
              </a:rPr>
              <a:t>&lt;Insert community&gt; -specific Energy Information</a:t>
            </a:r>
          </a:p>
        </p:txBody>
      </p:sp>
      <p:graphicFrame>
        <p:nvGraphicFramePr>
          <p:cNvPr id="12" name="Content Placeholder 2">
            <a:extLst>
              <a:ext uri="{FF2B5EF4-FFF2-40B4-BE49-F238E27FC236}">
                <a16:creationId xmlns:a16="http://schemas.microsoft.com/office/drawing/2014/main" id="{35E4CF4C-C4A6-43B0-B30A-8D0FD9EC8B7C}"/>
              </a:ext>
            </a:extLst>
          </p:cNvPr>
          <p:cNvGraphicFramePr>
            <a:graphicFrameLocks noGrp="1"/>
          </p:cNvGraphicFramePr>
          <p:nvPr>
            <p:ph idx="1"/>
            <p:extLst>
              <p:ext uri="{D42A27DB-BD31-4B8C-83A1-F6EECF244321}">
                <p14:modId xmlns:p14="http://schemas.microsoft.com/office/powerpoint/2010/main" val="4285752893"/>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50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3536"/>
            <a:ext cx="8534400" cy="1143000"/>
          </a:xfrm>
        </p:spPr>
        <p:txBody>
          <a:bodyPr>
            <a:noAutofit/>
          </a:bodyPr>
          <a:lstStyle/>
          <a:p>
            <a:r>
              <a:rPr lang="en-US" sz="2600" dirty="0"/>
              <a:t>Where are your energy dollars going? </a:t>
            </a:r>
            <a:br>
              <a:rPr lang="en-US" sz="2600" dirty="0"/>
            </a:br>
            <a:r>
              <a:rPr lang="en-US" sz="2600" dirty="0"/>
              <a:t>A Breakdown of Average Canadian Home Energy Use </a:t>
            </a:r>
          </a:p>
        </p:txBody>
      </p:sp>
      <p:pic>
        <p:nvPicPr>
          <p:cNvPr id="4098"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ackgroundRemoval t="24405" b="65476" l="11667" r="100000">
                        <a14:backgroundMark x1="13667" y1="7738" x2="13667" y2="7738"/>
                        <a14:backgroundMark x1="16333" y1="18452" x2="16333" y2="18452"/>
                        <a14:backgroundMark x1="12667" y1="26786" x2="12667" y2="26786"/>
                      </a14:backgroundRemoval>
                    </a14:imgEffect>
                  </a14:imgLayer>
                </a14:imgProps>
              </a:ext>
              <a:ext uri="{28A0092B-C50C-407E-A947-70E740481C1C}">
                <a14:useLocalDpi xmlns:a14="http://schemas.microsoft.com/office/drawing/2010/main" val="0"/>
              </a:ext>
            </a:extLst>
          </a:blip>
          <a:stretch/>
        </p:blipFill>
        <p:spPr bwMode="auto">
          <a:xfrm>
            <a:off x="5625651" y="3377995"/>
            <a:ext cx="2857899" cy="160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hart 5"/>
          <p:cNvGraphicFramePr>
            <a:graphicFrameLocks/>
          </p:cNvGraphicFramePr>
          <p:nvPr>
            <p:extLst>
              <p:ext uri="{D42A27DB-BD31-4B8C-83A1-F6EECF244321}">
                <p14:modId xmlns:p14="http://schemas.microsoft.com/office/powerpoint/2010/main" val="2233818817"/>
              </p:ext>
            </p:extLst>
          </p:nvPr>
        </p:nvGraphicFramePr>
        <p:xfrm>
          <a:off x="838200" y="2832717"/>
          <a:ext cx="7010400" cy="4167188"/>
        </p:xfrm>
        <a:graphic>
          <a:graphicData uri="http://schemas.openxmlformats.org/drawingml/2006/chart">
            <c:chart xmlns:c="http://schemas.openxmlformats.org/drawingml/2006/chart" xmlns:r="http://schemas.openxmlformats.org/officeDocument/2006/relationships" r:id="rId5"/>
          </a:graphicData>
        </a:graphic>
      </p:graphicFrame>
      <p:pic>
        <p:nvPicPr>
          <p:cNvPr id="4101"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563" b="94677" l="6283" r="94241">
                        <a14:backgroundMark x1="3141" y1="27757" x2="3141" y2="27757"/>
                        <a14:backgroundMark x1="92147" y1="88213" x2="92147" y2="88213"/>
                      </a14:backgroundRemoval>
                    </a14:imgEffect>
                  </a14:imgLayer>
                </a14:imgProps>
              </a:ext>
              <a:ext uri="{28A0092B-C50C-407E-A947-70E740481C1C}">
                <a14:useLocalDpi xmlns:a14="http://schemas.microsoft.com/office/drawing/2010/main" val="0"/>
              </a:ext>
            </a:extLst>
          </a:blip>
          <a:srcRect/>
          <a:stretch>
            <a:fillRect/>
          </a:stretch>
        </p:blipFill>
        <p:spPr bwMode="auto">
          <a:xfrm>
            <a:off x="2815449" y="2057400"/>
            <a:ext cx="640075" cy="8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889" b="95556" l="9778" r="89778">
                        <a14:backgroundMark x1="5778" y1="39111" x2="5778" y2="39111"/>
                        <a14:backgroundMark x1="20444" y1="51111" x2="20444" y2="51111"/>
                      </a14:backgroundRemoval>
                    </a14:imgEffect>
                  </a14:imgLayer>
                </a14:imgProps>
              </a:ext>
              <a:ext uri="{28A0092B-C50C-407E-A947-70E740481C1C}">
                <a14:useLocalDpi xmlns:a14="http://schemas.microsoft.com/office/drawing/2010/main" val="0"/>
              </a:ext>
            </a:extLst>
          </a:blip>
          <a:srcRect/>
          <a:stretch>
            <a:fillRect/>
          </a:stretch>
        </p:blipFill>
        <p:spPr bwMode="auto">
          <a:xfrm>
            <a:off x="1446111" y="2779192"/>
            <a:ext cx="685799"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35" b="90654" l="5333" r="96000">
                        <a14:backgroundMark x1="28000" y1="97196" x2="28000" y2="97196"/>
                      </a14:backgroundRemoval>
                    </a14:imgEffect>
                    <a14:imgEffect>
                      <a14:saturation sat="66000"/>
                    </a14:imgEffect>
                  </a14:imgLayer>
                </a14:imgProps>
              </a:ext>
              <a:ext uri="{28A0092B-C50C-407E-A947-70E740481C1C}">
                <a14:useLocalDpi xmlns:a14="http://schemas.microsoft.com/office/drawing/2010/main" val="0"/>
              </a:ext>
            </a:extLst>
          </a:blip>
          <a:srcRect r="50000" b="12281"/>
          <a:stretch/>
        </p:blipFill>
        <p:spPr bwMode="auto">
          <a:xfrm>
            <a:off x="2080521" y="5029200"/>
            <a:ext cx="51146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935" b="86916" l="52667" r="94667"/>
                    </a14:imgEffect>
                    <a14:imgEffect>
                      <a14:saturation sat="66000"/>
                    </a14:imgEffect>
                  </a14:imgLayer>
                </a14:imgProps>
              </a:ext>
              <a:ext uri="{28A0092B-C50C-407E-A947-70E740481C1C}">
                <a14:useLocalDpi xmlns:a14="http://schemas.microsoft.com/office/drawing/2010/main" val="0"/>
              </a:ext>
            </a:extLst>
          </a:blip>
          <a:srcRect l="50000" b="11622"/>
          <a:stretch/>
        </p:blipFill>
        <p:spPr bwMode="auto">
          <a:xfrm>
            <a:off x="2307794" y="5181599"/>
            <a:ext cx="50765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334000" y="1956347"/>
            <a:ext cx="3429000" cy="646331"/>
          </a:xfrm>
          <a:prstGeom prst="rect">
            <a:avLst/>
          </a:prstGeom>
          <a:noFill/>
        </p:spPr>
        <p:txBody>
          <a:bodyPr wrap="square" rtlCol="0">
            <a:spAutoFit/>
          </a:bodyPr>
          <a:lstStyle/>
          <a:p>
            <a:r>
              <a:rPr lang="en-US" dirty="0"/>
              <a:t>When Total Energy Bill is $2,000 a year</a:t>
            </a:r>
          </a:p>
        </p:txBody>
      </p:sp>
    </p:spTree>
    <p:extLst>
      <p:ext uri="{BB962C8B-B14F-4D97-AF65-F5344CB8AC3E}">
        <p14:creationId xmlns:p14="http://schemas.microsoft.com/office/powerpoint/2010/main" val="1617310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Nation Energy Use and Cost can be Double* </a:t>
            </a:r>
          </a:p>
        </p:txBody>
      </p:sp>
      <p:pic>
        <p:nvPicPr>
          <p:cNvPr id="4098"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ackgroundRemoval t="24405" b="65476" l="11667" r="100000">
                        <a14:backgroundMark x1="13667" y1="7738" x2="13667" y2="7738"/>
                        <a14:backgroundMark x1="16333" y1="18452" x2="16333" y2="18452"/>
                        <a14:backgroundMark x1="12667" y1="26786" x2="12667" y2="26786"/>
                      </a14:backgroundRemoval>
                    </a14:imgEffect>
                  </a14:imgLayer>
                </a14:imgProps>
              </a:ext>
              <a:ext uri="{28A0092B-C50C-407E-A947-70E740481C1C}">
                <a14:useLocalDpi xmlns:a14="http://schemas.microsoft.com/office/drawing/2010/main" val="0"/>
              </a:ext>
            </a:extLst>
          </a:blip>
          <a:stretch/>
        </p:blipFill>
        <p:spPr bwMode="auto">
          <a:xfrm>
            <a:off x="5619550" y="2956308"/>
            <a:ext cx="2857899" cy="160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5" b="90654" l="5333" r="96000">
                        <a14:backgroundMark x1="28000" y1="97196" x2="28000" y2="97196"/>
                      </a14:backgroundRemoval>
                    </a14:imgEffect>
                    <a14:imgEffect>
                      <a14:saturation sat="66000"/>
                    </a14:imgEffect>
                  </a14:imgLayer>
                </a14:imgProps>
              </a:ext>
              <a:ext uri="{28A0092B-C50C-407E-A947-70E740481C1C}">
                <a14:useLocalDpi xmlns:a14="http://schemas.microsoft.com/office/drawing/2010/main" val="0"/>
              </a:ext>
            </a:extLst>
          </a:blip>
          <a:srcRect r="50000" b="12281"/>
          <a:stretch/>
        </p:blipFill>
        <p:spPr bwMode="auto">
          <a:xfrm>
            <a:off x="1703143" y="4876800"/>
            <a:ext cx="51146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563" b="94677" l="6283" r="94241">
                        <a14:backgroundMark x1="3141" y1="27757" x2="3141" y2="27757"/>
                        <a14:backgroundMark x1="92147" y1="88213" x2="92147" y2="88213"/>
                      </a14:backgroundRemoval>
                    </a14:imgEffect>
                  </a14:imgLayer>
                </a14:imgProps>
              </a:ext>
              <a:ext uri="{28A0092B-C50C-407E-A947-70E740481C1C}">
                <a14:useLocalDpi xmlns:a14="http://schemas.microsoft.com/office/drawing/2010/main" val="0"/>
              </a:ext>
            </a:extLst>
          </a:blip>
          <a:srcRect/>
          <a:stretch>
            <a:fillRect/>
          </a:stretch>
        </p:blipFill>
        <p:spPr bwMode="auto">
          <a:xfrm>
            <a:off x="2715727" y="2074947"/>
            <a:ext cx="640075" cy="8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889" b="95556" l="9778" r="89778">
                        <a14:backgroundMark x1="5778" y1="39111" x2="5778" y2="39111"/>
                        <a14:backgroundMark x1="20444" y1="51111" x2="20444" y2="51111"/>
                      </a14:backgroundRemoval>
                    </a14:imgEffect>
                  </a14:imgLayer>
                </a14:imgProps>
              </a:ext>
              <a:ext uri="{28A0092B-C50C-407E-A947-70E740481C1C}">
                <a14:useLocalDpi xmlns:a14="http://schemas.microsoft.com/office/drawing/2010/main" val="0"/>
              </a:ext>
            </a:extLst>
          </a:blip>
          <a:srcRect/>
          <a:stretch>
            <a:fillRect/>
          </a:stretch>
        </p:blipFill>
        <p:spPr bwMode="auto">
          <a:xfrm>
            <a:off x="1127220" y="2531770"/>
            <a:ext cx="685799"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1">
            <a:extLst>
              <a:ext uri="{BEBA8EAE-BF5A-486C-A8C5-ECC9F3942E4B}">
                <a14:imgProps xmlns:a14="http://schemas.microsoft.com/office/drawing/2010/main">
                  <a14:imgLayer r:embed="rId6">
                    <a14:imgEffect>
                      <a14:backgroundRemoval t="935" b="86916" l="52667" r="94667"/>
                    </a14:imgEffect>
                    <a14:imgEffect>
                      <a14:saturation sat="66000"/>
                    </a14:imgEffect>
                  </a14:imgLayer>
                </a14:imgProps>
              </a:ext>
              <a:ext uri="{28A0092B-C50C-407E-A947-70E740481C1C}">
                <a14:useLocalDpi xmlns:a14="http://schemas.microsoft.com/office/drawing/2010/main" val="0"/>
              </a:ext>
            </a:extLst>
          </a:blip>
          <a:srcRect l="50000" b="11622"/>
          <a:stretch/>
        </p:blipFill>
        <p:spPr bwMode="auto">
          <a:xfrm>
            <a:off x="1958875" y="5029200"/>
            <a:ext cx="50765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8700" y="6400800"/>
            <a:ext cx="4860500" cy="276999"/>
          </a:xfrm>
          <a:prstGeom prst="rect">
            <a:avLst/>
          </a:prstGeom>
          <a:noFill/>
        </p:spPr>
        <p:txBody>
          <a:bodyPr wrap="square" rtlCol="0">
            <a:spAutoFit/>
          </a:bodyPr>
          <a:lstStyle/>
          <a:p>
            <a:r>
              <a:rPr lang="en-US" sz="1200" dirty="0"/>
              <a:t>*No statistical data available – based on anecdotal  experience</a:t>
            </a:r>
          </a:p>
        </p:txBody>
      </p:sp>
      <p:graphicFrame>
        <p:nvGraphicFramePr>
          <p:cNvPr id="10" name="Chart 9"/>
          <p:cNvGraphicFramePr>
            <a:graphicFrameLocks/>
          </p:cNvGraphicFramePr>
          <p:nvPr>
            <p:extLst>
              <p:ext uri="{D42A27DB-BD31-4B8C-83A1-F6EECF244321}">
                <p14:modId xmlns:p14="http://schemas.microsoft.com/office/powerpoint/2010/main" val="90962934"/>
              </p:ext>
            </p:extLst>
          </p:nvPr>
        </p:nvGraphicFramePr>
        <p:xfrm>
          <a:off x="685800" y="2441973"/>
          <a:ext cx="7551573" cy="3887788"/>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p:cNvSpPr txBox="1"/>
          <p:nvPr/>
        </p:nvSpPr>
        <p:spPr>
          <a:xfrm>
            <a:off x="5334000" y="1752600"/>
            <a:ext cx="3429000" cy="646331"/>
          </a:xfrm>
          <a:prstGeom prst="rect">
            <a:avLst/>
          </a:prstGeom>
          <a:noFill/>
        </p:spPr>
        <p:txBody>
          <a:bodyPr wrap="square" rtlCol="0">
            <a:spAutoFit/>
          </a:bodyPr>
          <a:lstStyle/>
          <a:p>
            <a:r>
              <a:rPr lang="en-US" dirty="0"/>
              <a:t>When Total Energy Bill is $4,000 a year</a:t>
            </a:r>
          </a:p>
        </p:txBody>
      </p:sp>
    </p:spTree>
    <p:extLst>
      <p:ext uri="{BB962C8B-B14F-4D97-AF65-F5344CB8AC3E}">
        <p14:creationId xmlns:p14="http://schemas.microsoft.com/office/powerpoint/2010/main" val="74558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B3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2628" y="770467"/>
            <a:ext cx="2600288" cy="3352800"/>
          </a:xfrm>
        </p:spPr>
        <p:txBody>
          <a:bodyPr vert="horz" lIns="91440" tIns="45720" rIns="91440" bIns="45720" rtlCol="0" anchor="b">
            <a:normAutofit/>
          </a:bodyPr>
          <a:lstStyle/>
          <a:p>
            <a:pPr>
              <a:lnSpc>
                <a:spcPct val="80000"/>
              </a:lnSpc>
            </a:pPr>
            <a:r>
              <a:rPr lang="en-US" sz="5200">
                <a:solidFill>
                  <a:srgbClr val="FFFFFF"/>
                </a:solidFill>
              </a:rPr>
              <a:t>Where Dollars Escape</a:t>
            </a:r>
          </a:p>
        </p:txBody>
      </p:sp>
      <p:sp>
        <p:nvSpPr>
          <p:cNvPr id="141" name="Rectangle 140">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iagram&#10;&#10;Description automatically generated"/>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961890" y="1255546"/>
            <a:ext cx="4699512" cy="399458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04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Your Energy Bill</a:t>
            </a:r>
          </a:p>
        </p:txBody>
      </p:sp>
      <p:pic>
        <p:nvPicPr>
          <p:cNvPr id="1027"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22" t="1242" r="5767" b="31705"/>
          <a:stretch/>
        </p:blipFill>
        <p:spPr bwMode="auto">
          <a:xfrm>
            <a:off x="228600" y="1981200"/>
            <a:ext cx="3816439" cy="413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54" t="2464" r="1761" b="32206"/>
          <a:stretch/>
        </p:blipFill>
        <p:spPr bwMode="auto">
          <a:xfrm>
            <a:off x="4495800" y="1995786"/>
            <a:ext cx="4421050" cy="407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8820000">
            <a:off x="8166479" y="3271767"/>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flipH="1">
            <a:off x="3886200" y="4259580"/>
            <a:ext cx="4572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80000" flipH="1">
            <a:off x="927480" y="3891034"/>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620000">
            <a:off x="6069624" y="4143712"/>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20493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638042467C04A87F7A57BB73C1244" ma:contentTypeVersion="15" ma:contentTypeDescription="Create a new document." ma:contentTypeScope="" ma:versionID="d7718b07994758f6f01a8bf66a17cec1">
  <xsd:schema xmlns:xsd="http://www.w3.org/2001/XMLSchema" xmlns:xs="http://www.w3.org/2001/XMLSchema" xmlns:p="http://schemas.microsoft.com/office/2006/metadata/properties" xmlns:ns2="e4387047-c664-4068-9d35-5f574168f8c4" xmlns:ns3="e82c44e3-87e0-415d-9c3e-ed463667b996" targetNamespace="http://schemas.microsoft.com/office/2006/metadata/properties" ma:root="true" ma:fieldsID="9f1a23c346b51e3bc5788147b10d424c" ns2:_="" ns3:_="">
    <xsd:import namespace="e4387047-c664-4068-9d35-5f574168f8c4"/>
    <xsd:import namespace="e82c44e3-87e0-415d-9c3e-ed463667b99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87047-c664-4068-9d35-5f574168f8c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a90587f-ec47-45b6-b9e0-191401a8801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2c44e3-87e0-415d-9c3e-ed463667b99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8ea3cf4-b268-43be-a4e6-1397875011ff}" ma:internalName="TaxCatchAll" ma:showField="CatchAllData" ma:web="e82c44e3-87e0-415d-9c3e-ed463667b99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82c44e3-87e0-415d-9c3e-ed463667b996" xsi:nil="true"/>
    <lcf76f155ced4ddcb4097134ff3c332f xmlns="e4387047-c664-4068-9d35-5f574168f8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FE3559-CF04-4737-8579-605B7665ABFC}"/>
</file>

<file path=customXml/itemProps2.xml><?xml version="1.0" encoding="utf-8"?>
<ds:datastoreItem xmlns:ds="http://schemas.openxmlformats.org/officeDocument/2006/customXml" ds:itemID="{C3C9808E-6D77-4EDB-89CF-4EEC1AAF6180}"/>
</file>

<file path=customXml/itemProps3.xml><?xml version="1.0" encoding="utf-8"?>
<ds:datastoreItem xmlns:ds="http://schemas.openxmlformats.org/officeDocument/2006/customXml" ds:itemID="{B075727E-F9ED-4E01-AA56-28253B75700D}"/>
</file>

<file path=docProps/app.xml><?xml version="1.0" encoding="utf-8"?>
<Properties xmlns="http://schemas.openxmlformats.org/officeDocument/2006/extended-properties" xmlns:vt="http://schemas.openxmlformats.org/officeDocument/2006/docPropsVTypes">
  <Template>TM03457491[[fn=Metropolitan]]</Template>
  <TotalTime>5405</TotalTime>
  <Words>2770</Words>
  <Application>Microsoft Office PowerPoint</Application>
  <PresentationFormat>On-screen Show (4:3)</PresentationFormat>
  <Paragraphs>305</Paragraphs>
  <Slides>29</Slides>
  <Notes>29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Metropolitan</vt:lpstr>
      <vt:lpstr>Energy Efficiency in &lt;community&gt;</vt:lpstr>
      <vt:lpstr>Introduction and Outline</vt:lpstr>
      <vt:lpstr>Why it Matters</vt:lpstr>
      <vt:lpstr>General Energy Information</vt:lpstr>
      <vt:lpstr>&lt;Insert community&gt; -specific Energy Information</vt:lpstr>
      <vt:lpstr>Where are your energy dollars going?  A Breakdown of Average Canadian Home Energy Use </vt:lpstr>
      <vt:lpstr>First Nation Energy Use and Cost can be Double* </vt:lpstr>
      <vt:lpstr>Where Dollars Escape</vt:lpstr>
      <vt:lpstr>Understanding Your Energy Bill</vt:lpstr>
      <vt:lpstr>PowerPoint Presentation</vt:lpstr>
      <vt:lpstr>Using My Hydro</vt:lpstr>
      <vt:lpstr>Factors Affecting Energy Use</vt:lpstr>
      <vt:lpstr>Home Structure and Components </vt:lpstr>
      <vt:lpstr>Envelope Air Sealing –  What does it cost?</vt:lpstr>
      <vt:lpstr>Fans, Vents,  and Ducts</vt:lpstr>
      <vt:lpstr>Plumbing and Penetrations</vt:lpstr>
      <vt:lpstr>Exterior Doors</vt:lpstr>
      <vt:lpstr>Windows</vt:lpstr>
      <vt:lpstr>Heating – What is the cost?</vt:lpstr>
      <vt:lpstr>What can Residents Do?  Energy Efficient Actions</vt:lpstr>
      <vt:lpstr>What can Residents Do?  Energy Efficient Actions</vt:lpstr>
      <vt:lpstr>Choose Efficient Appliances</vt:lpstr>
      <vt:lpstr>What can Residents Do?  Energy Efficient Actions</vt:lpstr>
      <vt:lpstr>Lightbulb Cost Comparison</vt:lpstr>
      <vt:lpstr>What can Residents Do?  Energy Efficient Actions</vt:lpstr>
      <vt:lpstr>Benefits of Energy Efficient Practices</vt:lpstr>
      <vt:lpstr>Energy Efficiency &amp; Health</vt:lpstr>
      <vt:lpstr>Involving the Community</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dc:title>
  <dc:creator>Administrator</dc:creator>
  <cp:lastModifiedBy>Tom Welfare</cp:lastModifiedBy>
  <cp:revision>126</cp:revision>
  <dcterms:created xsi:type="dcterms:W3CDTF">2015-01-14T21:30:25Z</dcterms:created>
  <dcterms:modified xsi:type="dcterms:W3CDTF">2021-03-09T00:45:39Z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0x0101008F8638042467C04A87F7A57BB73C1244</vt:lpwstr>
  </property>
</Properties>
</file>